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433" r:id="rId6"/>
    <p:sldId id="438" r:id="rId7"/>
    <p:sldId id="330" r:id="rId8"/>
    <p:sldId id="260" r:id="rId9"/>
    <p:sldId id="261" r:id="rId10"/>
    <p:sldId id="267" r:id="rId11"/>
    <p:sldId id="434" r:id="rId12"/>
    <p:sldId id="263" r:id="rId13"/>
    <p:sldId id="321" r:id="rId14"/>
    <p:sldId id="322" r:id="rId15"/>
    <p:sldId id="479" r:id="rId16"/>
    <p:sldId id="319" r:id="rId17"/>
    <p:sldId id="332" r:id="rId18"/>
    <p:sldId id="265" r:id="rId19"/>
    <p:sldId id="462" r:id="rId20"/>
    <p:sldId id="458" r:id="rId21"/>
    <p:sldId id="457" r:id="rId22"/>
    <p:sldId id="460" r:id="rId23"/>
    <p:sldId id="353" r:id="rId24"/>
    <p:sldId id="478" r:id="rId25"/>
    <p:sldId id="436" r:id="rId26"/>
    <p:sldId id="461" r:id="rId27"/>
    <p:sldId id="271" r:id="rId28"/>
    <p:sldId id="334" r:id="rId29"/>
    <p:sldId id="335" r:id="rId30"/>
    <p:sldId id="329" r:id="rId31"/>
    <p:sldId id="336" r:id="rId32"/>
    <p:sldId id="272" r:id="rId33"/>
    <p:sldId id="456" r:id="rId34"/>
    <p:sldId id="408" r:id="rId35"/>
    <p:sldId id="372" r:id="rId36"/>
    <p:sldId id="442" r:id="rId37"/>
    <p:sldId id="373" r:id="rId38"/>
    <p:sldId id="463" r:id="rId39"/>
    <p:sldId id="409" r:id="rId40"/>
    <p:sldId id="374" r:id="rId41"/>
    <p:sldId id="376" r:id="rId42"/>
    <p:sldId id="443" r:id="rId43"/>
    <p:sldId id="464" r:id="rId44"/>
    <p:sldId id="301" r:id="rId45"/>
    <p:sldId id="444" r:id="rId46"/>
    <p:sldId id="440" r:id="rId47"/>
    <p:sldId id="465" r:id="rId48"/>
    <p:sldId id="445" r:id="rId49"/>
    <p:sldId id="291" r:id="rId50"/>
    <p:sldId id="380" r:id="rId51"/>
    <p:sldId id="381" r:id="rId52"/>
    <p:sldId id="446" r:id="rId53"/>
    <p:sldId id="466" r:id="rId54"/>
    <p:sldId id="289" r:id="rId55"/>
    <p:sldId id="467" r:id="rId56"/>
    <p:sldId id="383" r:id="rId57"/>
    <p:sldId id="385" r:id="rId58"/>
    <p:sldId id="294" r:id="rId59"/>
    <p:sldId id="398" r:id="rId60"/>
    <p:sldId id="399" r:id="rId61"/>
    <p:sldId id="468" r:id="rId62"/>
    <p:sldId id="435" r:id="rId63"/>
    <p:sldId id="270" r:id="rId64"/>
    <p:sldId id="360" r:id="rId65"/>
    <p:sldId id="355" r:id="rId66"/>
    <p:sldId id="448" r:id="rId67"/>
    <p:sldId id="469" r:id="rId68"/>
    <p:sldId id="277" r:id="rId69"/>
    <p:sldId id="415" r:id="rId70"/>
    <p:sldId id="363" r:id="rId71"/>
    <p:sldId id="470" r:id="rId72"/>
    <p:sldId id="449" r:id="rId73"/>
    <p:sldId id="410" r:id="rId74"/>
    <p:sldId id="394" r:id="rId75"/>
    <p:sldId id="392" r:id="rId76"/>
    <p:sldId id="450" r:id="rId77"/>
    <p:sldId id="471" r:id="rId78"/>
    <p:sldId id="354" r:id="rId79"/>
    <p:sldId id="298" r:id="rId80"/>
    <p:sldId id="377" r:id="rId81"/>
    <p:sldId id="378" r:id="rId82"/>
    <p:sldId id="451" r:id="rId83"/>
    <p:sldId id="472" r:id="rId84"/>
    <p:sldId id="411" r:id="rId85"/>
    <p:sldId id="397" r:id="rId86"/>
    <p:sldId id="452" r:id="rId87"/>
    <p:sldId id="473" r:id="rId88"/>
    <p:sldId id="453" r:id="rId89"/>
    <p:sldId id="283" r:id="rId90"/>
    <p:sldId id="387" r:id="rId91"/>
    <p:sldId id="386" r:id="rId92"/>
    <p:sldId id="388" r:id="rId93"/>
    <p:sldId id="474" r:id="rId94"/>
    <p:sldId id="282" r:id="rId95"/>
    <p:sldId id="390" r:id="rId96"/>
    <p:sldId id="391" r:id="rId97"/>
    <p:sldId id="454" r:id="rId98"/>
    <p:sldId id="475" r:id="rId99"/>
    <p:sldId id="275" r:id="rId100"/>
    <p:sldId id="395" r:id="rId101"/>
    <p:sldId id="416" r:id="rId102"/>
    <p:sldId id="417" r:id="rId103"/>
    <p:sldId id="476" r:id="rId104"/>
    <p:sldId id="279" r:id="rId105"/>
    <p:sldId id="367" r:id="rId106"/>
    <p:sldId id="369" r:id="rId107"/>
    <p:sldId id="477" r:id="rId108"/>
    <p:sldId id="455" r:id="rId109"/>
    <p:sldId id="304" r:id="rId110"/>
    <p:sldId id="337" r:id="rId111"/>
    <p:sldId id="338" r:id="rId112"/>
    <p:sldId id="339" r:id="rId113"/>
    <p:sldId id="407" r:id="rId114"/>
    <p:sldId id="340" r:id="rId115"/>
    <p:sldId id="307" r:id="rId116"/>
    <p:sldId id="351" r:id="rId117"/>
    <p:sldId id="429" r:id="rId118"/>
    <p:sldId id="347" r:id="rId119"/>
    <p:sldId id="439" r:id="rId120"/>
    <p:sldId id="352" r:id="rId121"/>
    <p:sldId id="305" r:id="rId122"/>
    <p:sldId id="419" r:id="rId123"/>
    <p:sldId id="421" r:id="rId124"/>
    <p:sldId id="423" r:id="rId125"/>
    <p:sldId id="424" r:id="rId126"/>
    <p:sldId id="425" r:id="rId127"/>
    <p:sldId id="426" r:id="rId128"/>
    <p:sldId id="331" r:id="rId129"/>
    <p:sldId id="404" r:id="rId130"/>
    <p:sldId id="309" r:id="rId131"/>
    <p:sldId id="310" r:id="rId132"/>
    <p:sldId id="311" r:id="rId133"/>
    <p:sldId id="317" r:id="rId134"/>
    <p:sldId id="314" r:id="rId135"/>
    <p:sldId id="412" r:id="rId136"/>
    <p:sldId id="326" r:id="rId137"/>
    <p:sldId id="327" r:id="rId138"/>
    <p:sldId id="325" r:id="rId139"/>
    <p:sldId id="316" r:id="rId140"/>
    <p:sldId id="318"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3" autoAdjust="0"/>
    <p:restoredTop sz="94660"/>
  </p:normalViewPr>
  <p:slideViewPr>
    <p:cSldViewPr snapToGrid="0">
      <p:cViewPr varScale="1">
        <p:scale>
          <a:sx n="70" d="100"/>
          <a:sy n="70" d="100"/>
        </p:scale>
        <p:origin x="3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FFC000"/>
              </a:solidFill>
              <a:ln w="19050">
                <a:solidFill>
                  <a:schemeClr val="lt1"/>
                </a:solidFill>
              </a:ln>
              <a:effectLst/>
            </c:spPr>
          </c:dPt>
          <c:dPt>
            <c:idx val="1"/>
            <c:bubble3D val="0"/>
            <c:spPr>
              <a:solidFill>
                <a:srgbClr val="00B050"/>
              </a:solidFill>
              <a:ln w="19050">
                <a:solidFill>
                  <a:schemeClr val="lt1"/>
                </a:solidFill>
              </a:ln>
              <a:effectLst/>
            </c:spPr>
          </c:dPt>
          <c:dPt>
            <c:idx val="2"/>
            <c:bubble3D val="0"/>
            <c:spPr>
              <a:solidFill>
                <a:srgbClr val="7030A0"/>
              </a:solidFill>
              <a:ln w="19050">
                <a:solidFill>
                  <a:schemeClr val="lt1"/>
                </a:solidFill>
              </a:ln>
              <a:effectLst/>
            </c:spPr>
          </c:dPt>
          <c:dLbls>
            <c:dLbl>
              <c:idx val="0"/>
              <c:layout>
                <c:manualLayout>
                  <c:x val="-0.10228904653253079"/>
                  <c:y val="0.1918575391277168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7E3FB05-8B6C-4AD2-BB74-59CC8E23E0DD}" type="VALUE">
                      <a:rPr lang="en-US" sz="1800" b="1"/>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8502859993705769E-2"/>
                      <c:h val="0.11042865159084268"/>
                    </c:manualLayout>
                  </c15:layout>
                  <c15:dlblFieldTable/>
                  <c15:showDataLabelsRange val="0"/>
                </c:ext>
              </c:extLst>
            </c:dLbl>
            <c:dLbl>
              <c:idx val="1"/>
              <c:layout>
                <c:manualLayout>
                  <c:x val="-0.11215534134299818"/>
                  <c:y val="-0.16836598342835171"/>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A04EC84-234C-4D6A-9B95-5827A59543C9}" type="VALUE">
                      <a:rPr lang="en-US" sz="1800"/>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6836572578079192E-2"/>
                      <c:h val="0.12336697024512715"/>
                    </c:manualLayout>
                  </c15:layout>
                  <c15:dlblFieldTable/>
                  <c15:showDataLabelsRange val="0"/>
                </c:ext>
              </c:extLst>
            </c:dLbl>
            <c:dLbl>
              <c:idx val="2"/>
              <c:layout>
                <c:manualLayout>
                  <c:x val="0.11936553378834064"/>
                  <c:y val="7.2898969865331439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06170253-DA0C-4276-A6BF-FF32E09D1FFE}" type="VALUE">
                      <a:rPr lang="en-US" sz="1800" b="1"/>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26064888678532E-2"/>
                      <c:h val="0.125954633975984"/>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Strategy</c:v>
                </c:pt>
                <c:pt idx="1">
                  <c:v>Risk Manegment</c:v>
                </c:pt>
                <c:pt idx="2">
                  <c:v>Trading Psychology</c:v>
                </c:pt>
              </c:strCache>
            </c:strRef>
          </c:cat>
          <c:val>
            <c:numRef>
              <c:f>Sheet1!$B$2:$B$4</c:f>
              <c:numCache>
                <c:formatCode>0%</c:formatCode>
                <c:ptCount val="3"/>
                <c:pt idx="0">
                  <c:v>0.2</c:v>
                </c:pt>
                <c:pt idx="1">
                  <c:v>0.3</c:v>
                </c:pt>
                <c:pt idx="2">
                  <c:v>0.5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6561908151290775"/>
          <c:y val="0.85279828409062852"/>
          <c:w val="0.72109014853234188"/>
          <c:h val="0.127099318609051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9/15/2019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9/15/2019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9/15/2019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222" y="1168572"/>
            <a:ext cx="10918478" cy="1014743"/>
          </a:xfrm>
        </p:spPr>
        <p:txBody>
          <a:bodyPr/>
          <a:lstStyle/>
          <a:p>
            <a:r>
              <a:rPr lang="en-US" sz="4800" dirty="0" smtClean="0"/>
              <a:t>DAY TRADING WITH PIVOT POINTS </a:t>
            </a:r>
            <a:br>
              <a:rPr lang="en-US" sz="4800" dirty="0" smtClean="0"/>
            </a:br>
            <a:r>
              <a:rPr lang="en-US" sz="4800" dirty="0" smtClean="0"/>
              <a:t>&amp; PRICE ACTION</a:t>
            </a:r>
            <a:endParaRPr lang="en-US" sz="4800" dirty="0"/>
          </a:p>
        </p:txBody>
      </p:sp>
      <p:sp>
        <p:nvSpPr>
          <p:cNvPr id="3" name="Subtitle 2"/>
          <p:cNvSpPr>
            <a:spLocks noGrp="1"/>
          </p:cNvSpPr>
          <p:nvPr>
            <p:ph type="subTitle" idx="1"/>
          </p:nvPr>
        </p:nvSpPr>
        <p:spPr>
          <a:xfrm>
            <a:off x="415222" y="3628724"/>
            <a:ext cx="10792968" cy="2772075"/>
          </a:xfrm>
        </p:spPr>
        <p:txBody>
          <a:bodyPr>
            <a:normAutofit fontScale="40000" lnSpcReduction="20000"/>
          </a:bodyPr>
          <a:lstStyle/>
          <a:p>
            <a:r>
              <a:rPr lang="en-US" sz="7000" cap="none" dirty="0" smtClean="0">
                <a:solidFill>
                  <a:schemeClr val="tx1"/>
                </a:solidFill>
              </a:rPr>
              <a:t>15</a:t>
            </a:r>
            <a:r>
              <a:rPr lang="en-US" sz="7000" cap="none" baseline="30000" dirty="0" smtClean="0">
                <a:solidFill>
                  <a:schemeClr val="tx1"/>
                </a:solidFill>
              </a:rPr>
              <a:t>th</a:t>
            </a:r>
            <a:r>
              <a:rPr lang="en-US" sz="7000" cap="none" dirty="0" smtClean="0">
                <a:solidFill>
                  <a:schemeClr val="tx1"/>
                </a:solidFill>
              </a:rPr>
              <a:t> September (Sunday)</a:t>
            </a:r>
          </a:p>
          <a:p>
            <a:endParaRPr lang="en-US" sz="7000" dirty="0" smtClean="0">
              <a:solidFill>
                <a:schemeClr val="tx1"/>
              </a:solidFill>
            </a:endParaRPr>
          </a:p>
          <a:p>
            <a:r>
              <a:rPr lang="en-US" sz="7000" dirty="0" smtClean="0"/>
              <a:t>A </a:t>
            </a:r>
            <a:r>
              <a:rPr lang="en-US" sz="7000" cap="none" dirty="0" smtClean="0"/>
              <a:t>Webinar by </a:t>
            </a:r>
          </a:p>
          <a:p>
            <a:r>
              <a:rPr lang="en-US" sz="7000" cap="none" dirty="0" smtClean="0">
                <a:solidFill>
                  <a:schemeClr val="tx1"/>
                </a:solidFill>
              </a:rPr>
              <a:t>Vikram</a:t>
            </a:r>
          </a:p>
          <a:p>
            <a:r>
              <a:rPr lang="en-US" sz="5000" cap="none" dirty="0" smtClean="0">
                <a:solidFill>
                  <a:schemeClr val="tx1"/>
                </a:solidFill>
              </a:rPr>
              <a:t>Full Time Trader &amp; Trainer</a:t>
            </a:r>
          </a:p>
          <a:p>
            <a:r>
              <a:rPr lang="en-US" sz="5000" cap="none" dirty="0" smtClean="0">
                <a:solidFill>
                  <a:schemeClr val="tx1"/>
                </a:solidFill>
              </a:rPr>
              <a:t>Founder- pivotcall.com</a:t>
            </a:r>
            <a:endParaRPr lang="en-US" sz="5000" dirty="0">
              <a:solidFill>
                <a:schemeClr val="tx1"/>
              </a:solidFill>
            </a:endParaRPr>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010397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95" y="63419"/>
            <a:ext cx="11941521" cy="1400530"/>
          </a:xfrm>
        </p:spPr>
        <p:txBody>
          <a:bodyPr/>
          <a:lstStyle/>
          <a:p>
            <a:r>
              <a:rPr lang="en-US" sz="3600" dirty="0"/>
              <a:t>S</a:t>
            </a:r>
            <a:r>
              <a:rPr lang="en-US" sz="3600" dirty="0" smtClean="0"/>
              <a:t>ecrets of Pivots in Day Trading</a:t>
            </a:r>
            <a:endParaRPr lang="en-US" sz="3600" dirty="0"/>
          </a:p>
        </p:txBody>
      </p:sp>
      <p:sp>
        <p:nvSpPr>
          <p:cNvPr id="3" name="Content Placeholder 2"/>
          <p:cNvSpPr>
            <a:spLocks noGrp="1"/>
          </p:cNvSpPr>
          <p:nvPr>
            <p:ph idx="1"/>
          </p:nvPr>
        </p:nvSpPr>
        <p:spPr>
          <a:xfrm>
            <a:off x="181069" y="763684"/>
            <a:ext cx="11878147" cy="5794217"/>
          </a:xfrm>
        </p:spPr>
        <p:txBody>
          <a:bodyPr>
            <a:normAutofit/>
          </a:bodyPr>
          <a:lstStyle/>
          <a:p>
            <a:pPr marL="0" indent="0">
              <a:buNone/>
            </a:pPr>
            <a:endParaRPr lang="en-US" dirty="0"/>
          </a:p>
          <a:p>
            <a:pPr marL="0" indent="0">
              <a:buNone/>
            </a:pPr>
            <a:r>
              <a:rPr lang="en-US" sz="2400" u="sng" dirty="0" smtClean="0"/>
              <a:t>Some </a:t>
            </a:r>
            <a:r>
              <a:rPr lang="en-US" sz="2400" u="sng" dirty="0"/>
              <a:t>secrets of Pivot </a:t>
            </a:r>
            <a:r>
              <a:rPr lang="en-US" sz="2400" u="sng" dirty="0" smtClean="0"/>
              <a:t>Points</a:t>
            </a:r>
            <a:endParaRPr lang="en-US" dirty="0"/>
          </a:p>
          <a:p>
            <a:pPr marL="0" indent="0">
              <a:buNone/>
            </a:pPr>
            <a:r>
              <a:rPr lang="en-US" dirty="0" smtClean="0"/>
              <a:t>Which is the most important or powerful pivot in Day Trading??</a:t>
            </a:r>
          </a:p>
          <a:p>
            <a:pPr marL="0" indent="0">
              <a:buNone/>
            </a:pPr>
            <a:r>
              <a:rPr lang="en-US" dirty="0" smtClean="0"/>
              <a:t>Answer -  </a:t>
            </a:r>
            <a:r>
              <a:rPr lang="en-US" b="1" dirty="0" smtClean="0"/>
              <a:t>CPR (Central Pivot Range)…. </a:t>
            </a:r>
          </a:p>
          <a:p>
            <a:pPr marL="0" indent="0">
              <a:buNone/>
            </a:pPr>
            <a:r>
              <a:rPr lang="en-US" b="1" dirty="0" smtClean="0"/>
              <a:t>Followed by </a:t>
            </a:r>
            <a:r>
              <a:rPr lang="en-US" b="1" dirty="0" err="1" smtClean="0"/>
              <a:t>Daily,Weekly,Monthly,Yearly</a:t>
            </a:r>
            <a:endParaRPr lang="en-US" b="1" dirty="0" smtClean="0"/>
          </a:p>
          <a:p>
            <a:pPr marL="0" indent="0">
              <a:buNone/>
            </a:pPr>
            <a:endParaRPr lang="en-US" b="1" dirty="0" smtClean="0"/>
          </a:p>
          <a:p>
            <a:pPr marL="0" indent="0">
              <a:buNone/>
            </a:pPr>
            <a:r>
              <a:rPr lang="en-US" dirty="0" smtClean="0"/>
              <a:t>a) If weekly/monthly pivots near to CPR, then they are not much powerful, if weekly/monthly pivots are away from CPR then they are more powerful</a:t>
            </a:r>
          </a:p>
          <a:p>
            <a:pPr marL="0" indent="0">
              <a:buNone/>
            </a:pPr>
            <a:endParaRPr lang="en-US" dirty="0" smtClean="0"/>
          </a:p>
          <a:p>
            <a:pPr marL="0" indent="0">
              <a:buNone/>
            </a:pPr>
            <a:r>
              <a:rPr lang="en-US" dirty="0" smtClean="0"/>
              <a:t>b) As long as price is above CPR, it is generally known as bullish, and as long as it is below </a:t>
            </a:r>
            <a:r>
              <a:rPr lang="en-US" dirty="0"/>
              <a:t>CPR </a:t>
            </a:r>
            <a:r>
              <a:rPr lang="en-US" dirty="0" smtClean="0"/>
              <a:t>known as bearish</a:t>
            </a:r>
            <a:r>
              <a:rPr lang="en-US" dirty="0"/>
              <a:t>, (</a:t>
            </a:r>
            <a:r>
              <a:rPr lang="en-US" dirty="0" smtClean="0"/>
              <a:t>most often)</a:t>
            </a:r>
          </a:p>
          <a:p>
            <a:pPr marL="0" indent="0">
              <a:buNone/>
            </a:pPr>
            <a:endParaRPr lang="en-US" dirty="0" smtClean="0"/>
          </a:p>
          <a:p>
            <a:pPr marL="0" indent="0">
              <a:buNone/>
            </a:pPr>
            <a:r>
              <a:rPr lang="en-US" dirty="0"/>
              <a:t>c</a:t>
            </a:r>
            <a:r>
              <a:rPr lang="en-US" dirty="0" smtClean="0"/>
              <a:t>)More wider the CPR, more difficult for price to penetrate, so wider CPR has more strength than narrow width CPR(most often)</a:t>
            </a:r>
          </a:p>
          <a:p>
            <a:pPr marL="0" indent="0">
              <a:buNone/>
            </a:pPr>
            <a:endParaRPr lang="en-US" dirty="0"/>
          </a:p>
        </p:txBody>
      </p:sp>
      <p:sp>
        <p:nvSpPr>
          <p:cNvPr id="4" name="TextBox 3"/>
          <p:cNvSpPr txBox="1"/>
          <p:nvPr/>
        </p:nvSpPr>
        <p:spPr>
          <a:xfrm>
            <a:off x="9641939" y="6362829"/>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9496523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71" y="0"/>
            <a:ext cx="9404723" cy="579377"/>
          </a:xfrm>
        </p:spPr>
        <p:txBody>
          <a:bodyPr/>
          <a:lstStyle/>
          <a:p>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71" y="153909"/>
            <a:ext cx="11947259" cy="6572816"/>
          </a:xfrm>
        </p:spPr>
      </p:pic>
    </p:spTree>
    <p:extLst>
      <p:ext uri="{BB962C8B-B14F-4D97-AF65-F5344CB8AC3E}">
        <p14:creationId xmlns:p14="http://schemas.microsoft.com/office/powerpoint/2010/main" val="1067008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01" y="99589"/>
            <a:ext cx="11896253" cy="6573774"/>
          </a:xfrm>
        </p:spPr>
      </p:pic>
    </p:spTree>
    <p:extLst>
      <p:ext uri="{BB962C8B-B14F-4D97-AF65-F5344CB8AC3E}">
        <p14:creationId xmlns:p14="http://schemas.microsoft.com/office/powerpoint/2010/main" val="9153476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02" y="144855"/>
            <a:ext cx="11896253" cy="6609030"/>
          </a:xfrm>
        </p:spPr>
      </p:pic>
    </p:spTree>
    <p:extLst>
      <p:ext uri="{BB962C8B-B14F-4D97-AF65-F5344CB8AC3E}">
        <p14:creationId xmlns:p14="http://schemas.microsoft.com/office/powerpoint/2010/main" val="29227527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5" y="172015"/>
            <a:ext cx="12035827" cy="6554709"/>
          </a:xfrm>
        </p:spPr>
      </p:pic>
    </p:spTree>
    <p:extLst>
      <p:ext uri="{BB962C8B-B14F-4D97-AF65-F5344CB8AC3E}">
        <p14:creationId xmlns:p14="http://schemas.microsoft.com/office/powerpoint/2010/main" val="4096464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069" y="808023"/>
            <a:ext cx="11823826" cy="5973024"/>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sz="1600" dirty="0" smtClean="0"/>
          </a:p>
          <a:p>
            <a:pPr>
              <a:buFont typeface="Wingdings" panose="05000000000000000000" pitchFamily="2" charset="2"/>
              <a:buChar char="Ø"/>
            </a:pPr>
            <a:r>
              <a:rPr lang="en-US" sz="1600" dirty="0"/>
              <a:t>First 5 min candle(opening candle) should be big green </a:t>
            </a:r>
            <a:r>
              <a:rPr lang="en-US" sz="1600" dirty="0" smtClean="0"/>
              <a:t>candle/or bullish pin bar</a:t>
            </a:r>
            <a:endParaRPr lang="en-US" sz="1600" dirty="0"/>
          </a:p>
          <a:p>
            <a:pPr>
              <a:buFont typeface="Wingdings" panose="05000000000000000000" pitchFamily="2" charset="2"/>
              <a:buChar char="Ø"/>
            </a:pPr>
            <a:r>
              <a:rPr lang="en-US" sz="1600" dirty="0" smtClean="0"/>
              <a:t>Take </a:t>
            </a:r>
            <a:r>
              <a:rPr lang="en-US" sz="1600" dirty="0"/>
              <a:t>short trade if price breaks </a:t>
            </a:r>
            <a:r>
              <a:rPr lang="en-US" sz="1600" dirty="0" smtClean="0"/>
              <a:t>low </a:t>
            </a:r>
            <a:r>
              <a:rPr lang="en-US" sz="1600" dirty="0"/>
              <a:t>of the first 5 min. </a:t>
            </a:r>
            <a:r>
              <a:rPr lang="en-US" sz="1600" dirty="0" smtClean="0"/>
              <a:t>green candle</a:t>
            </a:r>
            <a:r>
              <a:rPr lang="en-US" sz="1600" dirty="0"/>
              <a:t>.</a:t>
            </a:r>
          </a:p>
          <a:p>
            <a:pPr>
              <a:buFont typeface="Wingdings" panose="05000000000000000000" pitchFamily="2" charset="2"/>
              <a:buChar char="Ø"/>
            </a:pPr>
            <a:r>
              <a:rPr lang="en-US" sz="1600" dirty="0" smtClean="0"/>
              <a:t>High probability trade, if it happens in mid to late after noon.</a:t>
            </a:r>
          </a:p>
          <a:p>
            <a:pPr>
              <a:buFont typeface="Wingdings" panose="05000000000000000000" pitchFamily="2" charset="2"/>
              <a:buChar char="Ø"/>
            </a:pPr>
            <a:r>
              <a:rPr lang="en-US" sz="1600" dirty="0" smtClean="0"/>
              <a:t>SL </a:t>
            </a:r>
            <a:r>
              <a:rPr lang="en-US" sz="1600" dirty="0"/>
              <a:t>(stop loss) should be 1R or above the </a:t>
            </a:r>
            <a:r>
              <a:rPr lang="en-US" sz="1600" dirty="0" smtClean="0"/>
              <a:t>breakout candle, </a:t>
            </a:r>
            <a:r>
              <a:rPr lang="en-US" sz="1600" dirty="0"/>
              <a:t>whichever is lower.  TGT </a:t>
            </a:r>
            <a:r>
              <a:rPr lang="en-US" sz="1600" dirty="0" smtClean="0"/>
              <a:t>is 2R or more.</a:t>
            </a:r>
            <a:endParaRPr lang="en-US" sz="1600" dirty="0"/>
          </a:p>
          <a:p>
            <a:pPr marL="0" indent="0">
              <a:buNone/>
            </a:pPr>
            <a:endParaRPr lang="en-US" dirty="0"/>
          </a:p>
          <a:p>
            <a:pPr marL="0" indent="0">
              <a:buNone/>
            </a:pPr>
            <a:endParaRPr lang="en-US" dirty="0" smtClean="0"/>
          </a:p>
        </p:txBody>
      </p:sp>
      <p:sp>
        <p:nvSpPr>
          <p:cNvPr id="4" name="TextBox 3"/>
          <p:cNvSpPr txBox="1"/>
          <p:nvPr/>
        </p:nvSpPr>
        <p:spPr>
          <a:xfrm>
            <a:off x="9838098" y="64578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3" y="219808"/>
            <a:ext cx="10936587" cy="4569475"/>
          </a:xfrm>
          <a:prstGeom prst="rect">
            <a:avLst/>
          </a:prstGeom>
        </p:spPr>
      </p:pic>
    </p:spTree>
    <p:extLst>
      <p:ext uri="{BB962C8B-B14F-4D97-AF65-F5344CB8AC3E}">
        <p14:creationId xmlns:p14="http://schemas.microsoft.com/office/powerpoint/2010/main" val="296738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144855"/>
            <a:ext cx="11950574" cy="6590923"/>
          </a:xfrm>
        </p:spPr>
      </p:pic>
    </p:spTree>
    <p:extLst>
      <p:ext uri="{BB962C8B-B14F-4D97-AF65-F5344CB8AC3E}">
        <p14:creationId xmlns:p14="http://schemas.microsoft.com/office/powerpoint/2010/main" val="993578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282" y="99588"/>
            <a:ext cx="11742345" cy="6581869"/>
          </a:xfrm>
        </p:spPr>
      </p:pic>
    </p:spTree>
    <p:extLst>
      <p:ext uri="{BB962C8B-B14F-4D97-AF65-F5344CB8AC3E}">
        <p14:creationId xmlns:p14="http://schemas.microsoft.com/office/powerpoint/2010/main" val="3694142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42" y="99587"/>
            <a:ext cx="11950574" cy="6654297"/>
          </a:xfrm>
        </p:spPr>
      </p:pic>
    </p:spTree>
    <p:extLst>
      <p:ext uri="{BB962C8B-B14F-4D97-AF65-F5344CB8AC3E}">
        <p14:creationId xmlns:p14="http://schemas.microsoft.com/office/powerpoint/2010/main" val="1978684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63" y="208230"/>
            <a:ext cx="11844392" cy="6455119"/>
          </a:xfrm>
        </p:spPr>
      </p:pic>
    </p:spTree>
    <p:extLst>
      <p:ext uri="{BB962C8B-B14F-4D97-AF65-F5344CB8AC3E}">
        <p14:creationId xmlns:p14="http://schemas.microsoft.com/office/powerpoint/2010/main" val="465847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95" y="126794"/>
            <a:ext cx="11349731" cy="905302"/>
          </a:xfrm>
        </p:spPr>
        <p:txBody>
          <a:bodyPr/>
          <a:lstStyle/>
          <a:p>
            <a:r>
              <a:rPr lang="en-US" sz="3600" dirty="0">
                <a:solidFill>
                  <a:schemeClr val="tx1"/>
                </a:solidFill>
              </a:rPr>
              <a:t>My SL(stop loss) method in day trading</a:t>
            </a:r>
            <a:r>
              <a:rPr lang="en-US" sz="4400" dirty="0">
                <a:solidFill>
                  <a:schemeClr val="tx1"/>
                </a:solidFill>
              </a:rPr>
              <a:t/>
            </a:r>
            <a:br>
              <a:rPr lang="en-US" sz="4400" dirty="0">
                <a:solidFill>
                  <a:schemeClr val="tx1"/>
                </a:solidFill>
              </a:rPr>
            </a:br>
            <a:endParaRPr lang="en-US" dirty="0"/>
          </a:p>
        </p:txBody>
      </p:sp>
      <p:sp>
        <p:nvSpPr>
          <p:cNvPr id="3" name="Content Placeholder 2"/>
          <p:cNvSpPr>
            <a:spLocks noGrp="1"/>
          </p:cNvSpPr>
          <p:nvPr>
            <p:ph idx="1"/>
          </p:nvPr>
        </p:nvSpPr>
        <p:spPr>
          <a:xfrm>
            <a:off x="117695" y="823865"/>
            <a:ext cx="11950573" cy="5904618"/>
          </a:xfrm>
        </p:spPr>
        <p:txBody>
          <a:bodyPr>
            <a:normAutofit fontScale="55000" lnSpcReduction="20000"/>
          </a:bodyPr>
          <a:lstStyle/>
          <a:p>
            <a:pPr marL="0" indent="0">
              <a:buNone/>
            </a:pPr>
            <a:endParaRPr lang="en-US" dirty="0" smtClean="0"/>
          </a:p>
          <a:p>
            <a:pPr marL="0" indent="0">
              <a:buNone/>
            </a:pPr>
            <a:r>
              <a:rPr lang="en-US" sz="3300" u="sng" dirty="0" smtClean="0"/>
              <a:t>BERFORE ENTERING A TRADE </a:t>
            </a:r>
            <a:r>
              <a:rPr lang="en-US" sz="3300" b="1" u="sng" dirty="0" smtClean="0"/>
              <a:t>“ALWAYS ASK YOURSELF WHAT’S MY STOP(SL)”</a:t>
            </a:r>
          </a:p>
          <a:p>
            <a:pPr marL="0" indent="0">
              <a:buNone/>
            </a:pPr>
            <a:endParaRPr lang="en-US" dirty="0" smtClean="0"/>
          </a:p>
          <a:p>
            <a:pPr marL="0" indent="0">
              <a:buNone/>
            </a:pPr>
            <a:r>
              <a:rPr lang="en-US" sz="3200" b="1" dirty="0"/>
              <a:t>5</a:t>
            </a:r>
            <a:r>
              <a:rPr lang="en-US" sz="3200" b="1" dirty="0" smtClean="0"/>
              <a:t> Methods</a:t>
            </a:r>
            <a:endParaRPr lang="en-US" sz="3200" dirty="0" smtClean="0"/>
          </a:p>
          <a:p>
            <a:pPr marL="0" indent="0">
              <a:buNone/>
            </a:pPr>
            <a:r>
              <a:rPr lang="en-US" sz="3200" dirty="0" smtClean="0"/>
              <a:t>a)</a:t>
            </a:r>
            <a:r>
              <a:rPr lang="en-US" sz="3200" b="1" dirty="0" smtClean="0"/>
              <a:t>ATR Method </a:t>
            </a:r>
            <a:r>
              <a:rPr lang="en-US" sz="3200" dirty="0" smtClean="0"/>
              <a:t>- SL </a:t>
            </a:r>
            <a:r>
              <a:rPr lang="en-US" sz="3200" dirty="0"/>
              <a:t>based on ATR, </a:t>
            </a:r>
            <a:r>
              <a:rPr lang="en-US" sz="3200" dirty="0" smtClean="0"/>
              <a:t>use this method based on current ATR plus some buffer(read in the chart in next slide for clear explanation)</a:t>
            </a:r>
          </a:p>
          <a:p>
            <a:pPr marL="0" indent="0">
              <a:buNone/>
            </a:pPr>
            <a:r>
              <a:rPr lang="en-US" sz="3200" dirty="0"/>
              <a:t> </a:t>
            </a:r>
            <a:r>
              <a:rPr lang="en-US" sz="3200" dirty="0" smtClean="0"/>
              <a:t>(most suitable in mid afternoon when volatility is less and for ATM option trades)</a:t>
            </a:r>
          </a:p>
          <a:p>
            <a:pPr marL="0" indent="0">
              <a:buNone/>
            </a:pPr>
            <a:endParaRPr lang="en-US" sz="3200" dirty="0" smtClean="0"/>
          </a:p>
          <a:p>
            <a:pPr marL="0" indent="0">
              <a:buNone/>
            </a:pPr>
            <a:r>
              <a:rPr lang="en-US" sz="3200" dirty="0" smtClean="0"/>
              <a:t>b)</a:t>
            </a:r>
            <a:r>
              <a:rPr lang="en-US" sz="3200" b="1" dirty="0" smtClean="0"/>
              <a:t>Placing SL below or above important pivots</a:t>
            </a:r>
            <a:r>
              <a:rPr lang="en-US" sz="3200" dirty="0" smtClean="0"/>
              <a:t> like weekly/Monthly pivots(If there are cluster of pivots or support/resistance then place your SL below/above last support/resistance)</a:t>
            </a:r>
          </a:p>
          <a:p>
            <a:pPr marL="0" indent="0">
              <a:buNone/>
            </a:pPr>
            <a:endParaRPr lang="en-US" sz="3200" dirty="0" smtClean="0"/>
          </a:p>
          <a:p>
            <a:pPr marL="0" indent="0">
              <a:buNone/>
            </a:pPr>
            <a:r>
              <a:rPr lang="en-US" sz="3200" dirty="0" smtClean="0"/>
              <a:t>c) </a:t>
            </a:r>
            <a:r>
              <a:rPr lang="en-US" sz="3200" b="1" dirty="0" smtClean="0"/>
              <a:t>Placing above or below PDH, PDL</a:t>
            </a:r>
            <a:r>
              <a:rPr lang="en-US" sz="3200" dirty="0" smtClean="0"/>
              <a:t>(Works effectively at opening, less effective in afternoon).</a:t>
            </a:r>
          </a:p>
          <a:p>
            <a:pPr marL="0" indent="0">
              <a:buNone/>
            </a:pPr>
            <a:endParaRPr lang="en-US" sz="3200" dirty="0"/>
          </a:p>
          <a:p>
            <a:pPr marL="0" indent="0">
              <a:buNone/>
            </a:pPr>
            <a:r>
              <a:rPr lang="en-US" sz="3200" dirty="0" smtClean="0"/>
              <a:t>d)</a:t>
            </a:r>
            <a:r>
              <a:rPr lang="en-US" sz="3200" b="1" dirty="0" smtClean="0"/>
              <a:t>Placing above or below CPR</a:t>
            </a:r>
            <a:r>
              <a:rPr lang="en-US" sz="3200" dirty="0" smtClean="0"/>
              <a:t>(only if CPR is average and not very wide) if CPR is very wide then SL above or below entry candle.</a:t>
            </a:r>
          </a:p>
          <a:p>
            <a:pPr marL="0" indent="0">
              <a:buNone/>
            </a:pPr>
            <a:endParaRPr lang="en-US" sz="3200" dirty="0" smtClean="0"/>
          </a:p>
          <a:p>
            <a:pPr marL="0" indent="0">
              <a:buNone/>
            </a:pPr>
            <a:r>
              <a:rPr lang="en-US" sz="3200" dirty="0" smtClean="0"/>
              <a:t>e) </a:t>
            </a:r>
            <a:r>
              <a:rPr lang="en-US" sz="3200" b="1" dirty="0" smtClean="0"/>
              <a:t>Placing below or above 20 </a:t>
            </a:r>
            <a:r>
              <a:rPr lang="en-US" sz="3200" b="1" dirty="0"/>
              <a:t>EMA</a:t>
            </a:r>
            <a:r>
              <a:rPr lang="en-US" sz="3200" dirty="0"/>
              <a:t>, only if it is in trending mode.</a:t>
            </a:r>
          </a:p>
          <a:p>
            <a:pPr marL="0" indent="0">
              <a:buNone/>
            </a:pPr>
            <a:r>
              <a:rPr lang="en-US" sz="3200" dirty="0" smtClean="0"/>
              <a:t>(if 20 EMA confluence with daily or other pivot then SL can be below that pivot)</a:t>
            </a:r>
          </a:p>
        </p:txBody>
      </p:sp>
      <p:sp>
        <p:nvSpPr>
          <p:cNvPr id="4" name="TextBox 3"/>
          <p:cNvSpPr txBox="1"/>
          <p:nvPr/>
        </p:nvSpPr>
        <p:spPr>
          <a:xfrm>
            <a:off x="9838098" y="6328373"/>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736851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44" y="153954"/>
            <a:ext cx="11832880" cy="1400530"/>
          </a:xfrm>
        </p:spPr>
        <p:txBody>
          <a:bodyPr/>
          <a:lstStyle/>
          <a:p>
            <a:r>
              <a:rPr lang="en-US" sz="3600" dirty="0"/>
              <a:t>S</a:t>
            </a:r>
            <a:r>
              <a:rPr lang="en-US" sz="3600" dirty="0" smtClean="0"/>
              <a:t>ecrets </a:t>
            </a:r>
            <a:r>
              <a:rPr lang="en-US" sz="3600" dirty="0"/>
              <a:t>of Pivots in Day Trading</a:t>
            </a:r>
          </a:p>
        </p:txBody>
      </p:sp>
      <p:sp>
        <p:nvSpPr>
          <p:cNvPr id="3" name="Content Placeholder 2"/>
          <p:cNvSpPr>
            <a:spLocks noGrp="1"/>
          </p:cNvSpPr>
          <p:nvPr>
            <p:ph idx="1"/>
          </p:nvPr>
        </p:nvSpPr>
        <p:spPr>
          <a:xfrm>
            <a:off x="244444" y="778597"/>
            <a:ext cx="11669916" cy="5920967"/>
          </a:xfrm>
        </p:spPr>
        <p:txBody>
          <a:bodyPr>
            <a:normAutofit/>
          </a:bodyPr>
          <a:lstStyle/>
          <a:p>
            <a:pPr marL="0" indent="0">
              <a:buNone/>
            </a:pPr>
            <a:r>
              <a:rPr lang="en-US" dirty="0"/>
              <a:t>d)If CPR is too narrow its easy for price to penetrate and narrow CPR has high rate of trending days(but not always</a:t>
            </a:r>
            <a:r>
              <a:rPr lang="en-US" dirty="0" smtClean="0"/>
              <a:t>).</a:t>
            </a:r>
          </a:p>
          <a:p>
            <a:pPr marL="0" indent="0">
              <a:buNone/>
            </a:pPr>
            <a:endParaRPr lang="en-US" dirty="0"/>
          </a:p>
          <a:p>
            <a:pPr marL="0" indent="0">
              <a:buNone/>
            </a:pPr>
            <a:r>
              <a:rPr lang="en-US" dirty="0"/>
              <a:t>e)Whenever CPR is wider, one can assume that such days could be range day(but not always) where price moves from one range to another throughout the </a:t>
            </a:r>
            <a:r>
              <a:rPr lang="en-US" dirty="0" smtClean="0"/>
              <a:t>day, </a:t>
            </a:r>
            <a:r>
              <a:rPr lang="en-US" dirty="0"/>
              <a:t>so one can plan a strategy accordingly</a:t>
            </a:r>
            <a:r>
              <a:rPr lang="en-US" dirty="0" smtClean="0"/>
              <a:t>.</a:t>
            </a:r>
          </a:p>
          <a:p>
            <a:pPr marL="0" indent="0">
              <a:buNone/>
            </a:pPr>
            <a:endParaRPr lang="en-US" dirty="0"/>
          </a:p>
          <a:p>
            <a:pPr marL="0" indent="0">
              <a:buNone/>
            </a:pPr>
            <a:r>
              <a:rPr lang="en-US" dirty="0"/>
              <a:t>f)Virgin CPR is one of the most powerful CPR (most </a:t>
            </a:r>
            <a:r>
              <a:rPr lang="en-US" dirty="0" smtClean="0"/>
              <a:t>often),nearest virgin CPR is more powerful than CPR is farer.</a:t>
            </a:r>
          </a:p>
          <a:p>
            <a:pPr marL="0" indent="0">
              <a:buNone/>
            </a:pPr>
            <a:r>
              <a:rPr lang="en-US" dirty="0" smtClean="0"/>
              <a:t>Price respects previous virgin CPR at opening compared to mid to late afternoon.</a:t>
            </a:r>
          </a:p>
          <a:p>
            <a:pPr marL="0" indent="0">
              <a:buNone/>
            </a:pPr>
            <a:endParaRPr lang="en-US" dirty="0" smtClean="0"/>
          </a:p>
          <a:p>
            <a:pPr marL="0" indent="0">
              <a:buNone/>
            </a:pPr>
            <a:r>
              <a:rPr lang="en-US" dirty="0" smtClean="0"/>
              <a:t>g) In a strong uptrend/downtrend price stays above CPR/below CPR(Most of the time)</a:t>
            </a:r>
          </a:p>
          <a:p>
            <a:pPr marL="0" indent="0">
              <a:buNone/>
            </a:pPr>
            <a:endParaRPr lang="en-US" dirty="0" smtClean="0"/>
          </a:p>
          <a:p>
            <a:pPr marL="0" indent="0">
              <a:buNone/>
            </a:pPr>
            <a:r>
              <a:rPr lang="en-US" b="1" dirty="0" smtClean="0"/>
              <a:t>To learn more about Pivots, one can read “Secrets of Pivot Boss” by Frank Ochoa and “The Logical Trader” by Mark Fischer</a:t>
            </a:r>
            <a:endParaRPr lang="en-US" b="1" dirty="0"/>
          </a:p>
          <a:p>
            <a:pPr marL="0" indent="0">
              <a:buNone/>
            </a:pPr>
            <a:endParaRPr lang="en-US" dirty="0"/>
          </a:p>
        </p:txBody>
      </p:sp>
    </p:spTree>
    <p:extLst>
      <p:ext uri="{BB962C8B-B14F-4D97-AF65-F5344CB8AC3E}">
        <p14:creationId xmlns:p14="http://schemas.microsoft.com/office/powerpoint/2010/main" val="33512790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79" y="0"/>
            <a:ext cx="9404723" cy="1400530"/>
          </a:xfrm>
        </p:spPr>
        <p:txBody>
          <a:bodyPr/>
          <a:lstStyle/>
          <a:p>
            <a:r>
              <a:rPr lang="en-US" sz="2800" dirty="0"/>
              <a:t>ATR Method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04" y="539015"/>
            <a:ext cx="11887199" cy="6178656"/>
          </a:xfrm>
        </p:spPr>
      </p:pic>
    </p:spTree>
    <p:extLst>
      <p:ext uri="{BB962C8B-B14F-4D97-AF65-F5344CB8AC3E}">
        <p14:creationId xmlns:p14="http://schemas.microsoft.com/office/powerpoint/2010/main" val="21367381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48" y="135847"/>
            <a:ext cx="12065251" cy="1298317"/>
          </a:xfrm>
        </p:spPr>
        <p:txBody>
          <a:bodyPr/>
          <a:lstStyle/>
          <a:p>
            <a:r>
              <a:rPr lang="en-US" sz="2800" dirty="0"/>
              <a:t>Placing SL </a:t>
            </a:r>
            <a:r>
              <a:rPr lang="en-US" sz="2800" dirty="0" smtClean="0"/>
              <a:t>below/above </a:t>
            </a:r>
            <a:r>
              <a:rPr lang="en-US" sz="2800" dirty="0"/>
              <a:t>important pivots like weekly/Monthly </a:t>
            </a:r>
            <a:r>
              <a:rPr lang="en-US" sz="2800" dirty="0" smtClean="0"/>
              <a:t>pivots</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48" y="683394"/>
            <a:ext cx="11924081" cy="6043331"/>
          </a:xfrm>
        </p:spPr>
      </p:pic>
    </p:spTree>
    <p:extLst>
      <p:ext uri="{BB962C8B-B14F-4D97-AF65-F5344CB8AC3E}">
        <p14:creationId xmlns:p14="http://schemas.microsoft.com/office/powerpoint/2010/main" val="4709620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24" y="0"/>
            <a:ext cx="9404723" cy="1400530"/>
          </a:xfrm>
        </p:spPr>
        <p:txBody>
          <a:bodyPr/>
          <a:lstStyle/>
          <a:p>
            <a:r>
              <a:rPr lang="en-US" sz="2800" dirty="0" smtClean="0"/>
              <a:t>Placing above or below PDH, PDL</a:t>
            </a:r>
            <a:endParaRPr lang="en-US" sz="2800" dirty="0"/>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8" y="683394"/>
            <a:ext cx="11906449" cy="6025413"/>
          </a:xfrm>
        </p:spPr>
      </p:pic>
    </p:spTree>
    <p:extLst>
      <p:ext uri="{BB962C8B-B14F-4D97-AF65-F5344CB8AC3E}">
        <p14:creationId xmlns:p14="http://schemas.microsoft.com/office/powerpoint/2010/main" val="8028833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91" y="0"/>
            <a:ext cx="9404723" cy="950569"/>
          </a:xfrm>
        </p:spPr>
        <p:txBody>
          <a:bodyPr/>
          <a:lstStyle/>
          <a:p>
            <a:r>
              <a:rPr lang="en-US" sz="2800" dirty="0" smtClean="0"/>
              <a:t>Placing SL above </a:t>
            </a:r>
            <a:r>
              <a:rPr lang="en-US" sz="2800" dirty="0"/>
              <a:t>or below CPR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114" y="596766"/>
            <a:ext cx="11925341" cy="6117473"/>
          </a:xfrm>
        </p:spPr>
      </p:pic>
    </p:spTree>
    <p:extLst>
      <p:ext uri="{BB962C8B-B14F-4D97-AF65-F5344CB8AC3E}">
        <p14:creationId xmlns:p14="http://schemas.microsoft.com/office/powerpoint/2010/main" val="5167304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10" y="28775"/>
            <a:ext cx="11841932" cy="1400530"/>
          </a:xfrm>
        </p:spPr>
        <p:txBody>
          <a:bodyPr/>
          <a:lstStyle/>
          <a:p>
            <a:r>
              <a:rPr lang="en-US" sz="2800" dirty="0"/>
              <a:t>Placing below or above 20 EMA only if it is in trending </a:t>
            </a:r>
            <a:r>
              <a:rPr lang="en-US" sz="2800" dirty="0" smtClean="0"/>
              <a:t>mode(up or down)</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10" y="933651"/>
            <a:ext cx="11935421" cy="5811181"/>
          </a:xfrm>
        </p:spPr>
      </p:pic>
    </p:spTree>
    <p:extLst>
      <p:ext uri="{BB962C8B-B14F-4D97-AF65-F5344CB8AC3E}">
        <p14:creationId xmlns:p14="http://schemas.microsoft.com/office/powerpoint/2010/main" val="13574117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07" y="144900"/>
            <a:ext cx="11706133" cy="1400530"/>
          </a:xfrm>
        </p:spPr>
        <p:txBody>
          <a:bodyPr/>
          <a:lstStyle/>
          <a:p>
            <a:r>
              <a:rPr lang="en-US" sz="3600" dirty="0" smtClean="0"/>
              <a:t>Secrets of using moving averages in Day Trading</a:t>
            </a:r>
            <a:endParaRPr lang="en-US" sz="3600" dirty="0"/>
          </a:p>
        </p:txBody>
      </p:sp>
      <p:sp>
        <p:nvSpPr>
          <p:cNvPr id="3" name="Content Placeholder 2"/>
          <p:cNvSpPr>
            <a:spLocks noGrp="1"/>
          </p:cNvSpPr>
          <p:nvPr>
            <p:ph idx="1"/>
          </p:nvPr>
        </p:nvSpPr>
        <p:spPr>
          <a:xfrm>
            <a:off x="153907" y="1099997"/>
            <a:ext cx="11923415" cy="5758003"/>
          </a:xfrm>
        </p:spPr>
        <p:txBody>
          <a:bodyPr>
            <a:normAutofit/>
          </a:bodyPr>
          <a:lstStyle/>
          <a:p>
            <a:pPr marL="0" indent="0">
              <a:buNone/>
            </a:pPr>
            <a:r>
              <a:rPr lang="en-US" b="1" dirty="0" smtClean="0"/>
              <a:t>Most important moving averages </a:t>
            </a:r>
            <a:endParaRPr lang="en-US" b="1" dirty="0"/>
          </a:p>
          <a:p>
            <a:pPr marL="0" indent="0">
              <a:buNone/>
            </a:pPr>
            <a:r>
              <a:rPr lang="en-US" b="1" dirty="0" smtClean="0"/>
              <a:t>8EMA,20 EMA (on smaller time frame like 5 min)</a:t>
            </a:r>
            <a:endParaRPr lang="en-US" dirty="0" smtClean="0"/>
          </a:p>
          <a:p>
            <a:pPr marL="0" indent="0">
              <a:buNone/>
            </a:pPr>
            <a:r>
              <a:rPr lang="en-US" dirty="0" smtClean="0"/>
              <a:t>8 EMA- Only for following the trend after breakout, in late afternoon breakouts, helps in riding the winner</a:t>
            </a:r>
            <a:endParaRPr lang="en-US" dirty="0"/>
          </a:p>
          <a:p>
            <a:pPr marL="0" indent="0">
              <a:buNone/>
            </a:pPr>
            <a:r>
              <a:rPr lang="en-US" dirty="0" smtClean="0"/>
              <a:t>20 EMA – For entering the trend when there is a strong momentum on one side.</a:t>
            </a:r>
            <a:endParaRPr lang="en-US" dirty="0"/>
          </a:p>
          <a:p>
            <a:pPr marL="0" indent="0">
              <a:buNone/>
            </a:pPr>
            <a:endParaRPr lang="en-US" dirty="0"/>
          </a:p>
          <a:p>
            <a:pPr marL="0" indent="0">
              <a:buNone/>
            </a:pPr>
            <a:r>
              <a:rPr lang="en-US" b="1" dirty="0" smtClean="0"/>
              <a:t>20 </a:t>
            </a:r>
            <a:r>
              <a:rPr lang="en-US" b="1" dirty="0"/>
              <a:t>EMA </a:t>
            </a:r>
            <a:r>
              <a:rPr lang="en-US" b="1" dirty="0" smtClean="0"/>
              <a:t>on larger time frame like daily chart(I don’t use 8 or 200 EMA on daily time frame)</a:t>
            </a:r>
          </a:p>
          <a:p>
            <a:pPr marL="0" indent="0">
              <a:buNone/>
            </a:pPr>
            <a:r>
              <a:rPr lang="en-US" dirty="0" smtClean="0"/>
              <a:t>According to me 20 EMA most important EMA on larger time frame.</a:t>
            </a:r>
          </a:p>
          <a:p>
            <a:pPr marL="0" indent="0">
              <a:buNone/>
            </a:pPr>
            <a:r>
              <a:rPr lang="en-US" dirty="0" smtClean="0"/>
              <a:t>Most of the time if market is in up trend or downtrend and when it comes and touches 20 EMA on daily time frame, large moves or big bounce takes place in Intraday(Most often)</a:t>
            </a:r>
          </a:p>
          <a:p>
            <a:pPr marL="0" indent="0">
              <a:buNone/>
            </a:pPr>
            <a:r>
              <a:rPr lang="en-US" dirty="0" smtClean="0"/>
              <a:t>As per my experience 20 EMA is most powerful compared to any EMA on larger timeframe.</a:t>
            </a:r>
            <a:endParaRPr lang="en-US" dirty="0"/>
          </a:p>
          <a:p>
            <a:pPr marL="0" indent="0">
              <a:buNone/>
            </a:pPr>
            <a:endParaRPr lang="en-US" dirty="0"/>
          </a:p>
        </p:txBody>
      </p:sp>
      <p:sp>
        <p:nvSpPr>
          <p:cNvPr id="4" name="TextBox 3"/>
          <p:cNvSpPr txBox="1"/>
          <p:nvPr/>
        </p:nvSpPr>
        <p:spPr>
          <a:xfrm>
            <a:off x="9506138" y="618351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2054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09" y="114309"/>
            <a:ext cx="11534114" cy="1400530"/>
          </a:xfrm>
        </p:spPr>
        <p:txBody>
          <a:bodyPr/>
          <a:lstStyle/>
          <a:p>
            <a:r>
              <a:rPr lang="en-US" sz="2800" dirty="0"/>
              <a:t>M</a:t>
            </a:r>
            <a:r>
              <a:rPr lang="en-US" sz="2800" dirty="0" smtClean="0"/>
              <a:t>oving </a:t>
            </a:r>
            <a:r>
              <a:rPr lang="en-US" sz="2800" dirty="0"/>
              <a:t>averages in Day </a:t>
            </a:r>
            <a:r>
              <a:rPr lang="en-US" sz="2800" dirty="0" smtClean="0"/>
              <a:t>Trading (8EMA on 5 min)</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09" y="683395"/>
            <a:ext cx="11848794" cy="6054290"/>
          </a:xfrm>
        </p:spPr>
      </p:pic>
    </p:spTree>
    <p:extLst>
      <p:ext uri="{BB962C8B-B14F-4D97-AF65-F5344CB8AC3E}">
        <p14:creationId xmlns:p14="http://schemas.microsoft.com/office/powerpoint/2010/main" val="37124413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90" y="0"/>
            <a:ext cx="11232036" cy="1400530"/>
          </a:xfrm>
        </p:spPr>
        <p:txBody>
          <a:bodyPr/>
          <a:lstStyle/>
          <a:p>
            <a:r>
              <a:rPr lang="en-US" sz="2800" dirty="0"/>
              <a:t>Moving averages in Day Trading (8EMA on 5 min)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61" y="552261"/>
            <a:ext cx="11939934" cy="6102036"/>
          </a:xfrm>
        </p:spPr>
      </p:pic>
      <p:sp>
        <p:nvSpPr>
          <p:cNvPr id="6" name="Rectangle 5"/>
          <p:cNvSpPr/>
          <p:nvPr/>
        </p:nvSpPr>
        <p:spPr>
          <a:xfrm>
            <a:off x="9424657" y="1810693"/>
            <a:ext cx="1892175" cy="2562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1188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08" y="21630"/>
            <a:ext cx="11534114" cy="1400530"/>
          </a:xfrm>
        </p:spPr>
        <p:txBody>
          <a:bodyPr/>
          <a:lstStyle/>
          <a:p>
            <a:r>
              <a:rPr lang="en-US" sz="2800" dirty="0" smtClean="0"/>
              <a:t>Moving </a:t>
            </a:r>
            <a:r>
              <a:rPr lang="en-US" sz="2800" dirty="0"/>
              <a:t>averages in Day </a:t>
            </a:r>
            <a:r>
              <a:rPr lang="en-US" sz="2800" dirty="0" smtClean="0"/>
              <a:t>Trading (20 EMA on 5 min)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08" y="644894"/>
            <a:ext cx="11877671" cy="6100332"/>
          </a:xfrm>
        </p:spPr>
      </p:pic>
    </p:spTree>
    <p:extLst>
      <p:ext uri="{BB962C8B-B14F-4D97-AF65-F5344CB8AC3E}">
        <p14:creationId xmlns:p14="http://schemas.microsoft.com/office/powerpoint/2010/main" val="41293837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79" y="99883"/>
            <a:ext cx="11570327" cy="733287"/>
          </a:xfrm>
        </p:spPr>
        <p:txBody>
          <a:bodyPr/>
          <a:lstStyle/>
          <a:p>
            <a:r>
              <a:rPr lang="en-US" sz="2800" dirty="0"/>
              <a:t>Moving averages in Day Trading (20 EMA on 5 min)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228" y="669955"/>
            <a:ext cx="11671078" cy="6083929"/>
          </a:xfrm>
        </p:spPr>
      </p:pic>
    </p:spTree>
    <p:extLst>
      <p:ext uri="{BB962C8B-B14F-4D97-AF65-F5344CB8AC3E}">
        <p14:creationId xmlns:p14="http://schemas.microsoft.com/office/powerpoint/2010/main" val="3010300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4" y="81526"/>
            <a:ext cx="12017178" cy="814767"/>
          </a:xfrm>
        </p:spPr>
        <p:txBody>
          <a:bodyPr/>
          <a:lstStyle/>
          <a:p>
            <a:r>
              <a:rPr lang="en-US" sz="3600" dirty="0" smtClean="0"/>
              <a:t>conventional pivots VS chart with multiple pivots</a:t>
            </a:r>
            <a:endParaRPr lang="en-US" sz="3600" dirty="0"/>
          </a:p>
        </p:txBody>
      </p:sp>
      <p:sp>
        <p:nvSpPr>
          <p:cNvPr id="3" name="Content Placeholder 2"/>
          <p:cNvSpPr>
            <a:spLocks noGrp="1"/>
          </p:cNvSpPr>
          <p:nvPr>
            <p:ph idx="1"/>
          </p:nvPr>
        </p:nvSpPr>
        <p:spPr>
          <a:xfrm>
            <a:off x="221811" y="724277"/>
            <a:ext cx="11959627" cy="4980915"/>
          </a:xfrm>
        </p:spPr>
        <p:txBody>
          <a:bodyPr/>
          <a:lstStyle/>
          <a:p>
            <a:pPr marL="0" indent="0">
              <a:buNone/>
            </a:pPr>
            <a:r>
              <a:rPr lang="en-US" sz="2800" dirty="0" smtClean="0"/>
              <a:t>   </a:t>
            </a:r>
            <a:r>
              <a:rPr lang="en-US" sz="2400" dirty="0" smtClean="0"/>
              <a:t>Conventional chart with pivots                Chart with CPR &amp; other pivots</a:t>
            </a:r>
          </a:p>
          <a:p>
            <a:pPr marL="0" indent="0">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09" y="1222218"/>
            <a:ext cx="5685576" cy="54697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36" y="1222218"/>
            <a:ext cx="5948126" cy="5469757"/>
          </a:xfrm>
          <a:prstGeom prst="rect">
            <a:avLst/>
          </a:prstGeom>
        </p:spPr>
      </p:pic>
      <p:sp>
        <p:nvSpPr>
          <p:cNvPr id="6" name="TextBox 5"/>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2513057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87" y="0"/>
            <a:ext cx="11534114" cy="1400530"/>
          </a:xfrm>
        </p:spPr>
        <p:txBody>
          <a:bodyPr/>
          <a:lstStyle/>
          <a:p>
            <a:r>
              <a:rPr lang="en-US" sz="2800" dirty="0" smtClean="0"/>
              <a:t>Moving averages </a:t>
            </a:r>
            <a:r>
              <a:rPr lang="en-US" sz="2800" dirty="0"/>
              <a:t>in Day </a:t>
            </a:r>
            <a:r>
              <a:rPr lang="en-US" sz="2800" dirty="0" smtClean="0"/>
              <a:t>Trading (20 EMA on daily)</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04" y="587143"/>
            <a:ext cx="12002702" cy="6137498"/>
          </a:xfrm>
        </p:spPr>
      </p:pic>
    </p:spTree>
    <p:extLst>
      <p:ext uri="{BB962C8B-B14F-4D97-AF65-F5344CB8AC3E}">
        <p14:creationId xmlns:p14="http://schemas.microsoft.com/office/powerpoint/2010/main" val="4263613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81" y="99633"/>
            <a:ext cx="11470741" cy="1050157"/>
          </a:xfrm>
        </p:spPr>
        <p:txBody>
          <a:bodyPr/>
          <a:lstStyle/>
          <a:p>
            <a:r>
              <a:rPr lang="en-US" sz="3600" dirty="0" smtClean="0"/>
              <a:t>  How do I select option strike</a:t>
            </a:r>
            <a:endParaRPr lang="en-US" sz="3600" dirty="0"/>
          </a:p>
        </p:txBody>
      </p:sp>
      <p:sp>
        <p:nvSpPr>
          <p:cNvPr id="3" name="Content Placeholder 2"/>
          <p:cNvSpPr>
            <a:spLocks noGrp="1"/>
          </p:cNvSpPr>
          <p:nvPr>
            <p:ph idx="1"/>
          </p:nvPr>
        </p:nvSpPr>
        <p:spPr>
          <a:xfrm>
            <a:off x="328944" y="777719"/>
            <a:ext cx="11721886" cy="5880227"/>
          </a:xfrm>
        </p:spPr>
        <p:txBody>
          <a:bodyPr>
            <a:normAutofit/>
          </a:bodyPr>
          <a:lstStyle/>
          <a:p>
            <a:pPr marL="0" indent="0">
              <a:buNone/>
            </a:pPr>
            <a:r>
              <a:rPr lang="en-US" dirty="0" smtClean="0"/>
              <a:t>Buying VS Selling options. </a:t>
            </a:r>
          </a:p>
          <a:p>
            <a:pPr marL="0" indent="0">
              <a:buNone/>
            </a:pPr>
            <a:r>
              <a:rPr lang="en-US" dirty="0" smtClean="0"/>
              <a:t>On any day, I prefer selling options rather than buying options.</a:t>
            </a:r>
          </a:p>
          <a:p>
            <a:pPr marL="0" indent="0">
              <a:buNone/>
            </a:pPr>
            <a:r>
              <a:rPr lang="en-US" dirty="0" smtClean="0"/>
              <a:t>By selling options, I make money even price is not moving in my direction and stays at same place, 2 ways to earn money in option selling, compared to one way in option buying.</a:t>
            </a:r>
          </a:p>
          <a:p>
            <a:pPr marL="0" indent="0">
              <a:buNone/>
            </a:pPr>
            <a:r>
              <a:rPr lang="en-US" dirty="0" smtClean="0"/>
              <a:t>I buy options when I expect price to fall heavily or breakout trades(mostly in late afternoon trades)</a:t>
            </a:r>
          </a:p>
          <a:p>
            <a:pPr marL="0" indent="0">
              <a:buNone/>
            </a:pPr>
            <a:endParaRPr lang="en-US" dirty="0" smtClean="0"/>
          </a:p>
          <a:p>
            <a:pPr marL="0" indent="0">
              <a:buNone/>
            </a:pPr>
            <a:r>
              <a:rPr lang="en-US" dirty="0" smtClean="0"/>
              <a:t>Selecting Option strikes</a:t>
            </a:r>
          </a:p>
          <a:p>
            <a:pPr marL="0" indent="0">
              <a:buNone/>
            </a:pPr>
            <a:r>
              <a:rPr lang="en-US" dirty="0" smtClean="0"/>
              <a:t>On regular days, I sell options 1-2 strikes away in Nifty or Bank Nifty for selling options(most of the time)</a:t>
            </a:r>
          </a:p>
          <a:p>
            <a:pPr marL="0" indent="0">
              <a:buNone/>
            </a:pPr>
            <a:r>
              <a:rPr lang="en-US" dirty="0" smtClean="0"/>
              <a:t>While buying options, I buy ATM or slightly OTM(most often)</a:t>
            </a:r>
          </a:p>
          <a:p>
            <a:pPr marL="0" indent="0">
              <a:buNone/>
            </a:pPr>
            <a:r>
              <a:rPr lang="en-US" dirty="0" smtClean="0"/>
              <a:t>For selling options, its always OTM options, neither ATM or ITM(most often)</a:t>
            </a:r>
          </a:p>
          <a:p>
            <a:pPr marL="0" indent="0">
              <a:buNone/>
            </a:pPr>
            <a:r>
              <a:rPr lang="en-US" sz="1800" dirty="0" smtClean="0"/>
              <a:t>(My selection of strike price also depends on volatility and option premium prices, so selecting option strike sometime varies then what mentioned above)</a:t>
            </a:r>
          </a:p>
          <a:p>
            <a:pPr marL="0" indent="0">
              <a:buNone/>
            </a:pPr>
            <a:endParaRPr lang="en-US" sz="1800" dirty="0" smtClean="0"/>
          </a:p>
          <a:p>
            <a:pPr marL="0" indent="0">
              <a:buNone/>
            </a:pPr>
            <a:endParaRPr lang="en-US" dirty="0" smtClean="0"/>
          </a:p>
          <a:p>
            <a:pPr marL="0" indent="0">
              <a:buNone/>
            </a:pPr>
            <a:endParaRPr lang="en-US" sz="1800" dirty="0" smtClean="0"/>
          </a:p>
          <a:p>
            <a:pPr marL="0" indent="0">
              <a:buNone/>
            </a:pPr>
            <a:endParaRPr lang="en-US" sz="2400" dirty="0" smtClean="0"/>
          </a:p>
          <a:p>
            <a:pPr marL="0" indent="0">
              <a:buNone/>
            </a:pPr>
            <a:endParaRPr lang="en-US" sz="2400" dirty="0"/>
          </a:p>
          <a:p>
            <a:pPr marL="0" indent="0">
              <a:buNone/>
            </a:pPr>
            <a:endParaRPr lang="en-US" sz="2400" dirty="0" smtClean="0"/>
          </a:p>
        </p:txBody>
      </p:sp>
      <p:sp>
        <p:nvSpPr>
          <p:cNvPr id="4" name="TextBox 3"/>
          <p:cNvSpPr txBox="1"/>
          <p:nvPr/>
        </p:nvSpPr>
        <p:spPr>
          <a:xfrm>
            <a:off x="9542353" y="6285875"/>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1256447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331" y="0"/>
            <a:ext cx="8864830" cy="1400530"/>
          </a:xfrm>
        </p:spPr>
        <p:txBody>
          <a:bodyPr/>
          <a:lstStyle/>
          <a:p>
            <a:r>
              <a:rPr lang="en-US" sz="2800" dirty="0" smtClean="0"/>
              <a:t>ONLINE QUIZ-GUESS THE PATTERN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924" y="625643"/>
            <a:ext cx="11552222" cy="6163202"/>
          </a:xfrm>
        </p:spPr>
      </p:pic>
    </p:spTree>
    <p:extLst>
      <p:ext uri="{BB962C8B-B14F-4D97-AF65-F5344CB8AC3E}">
        <p14:creationId xmlns:p14="http://schemas.microsoft.com/office/powerpoint/2010/main" val="20315339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02" y="182879"/>
            <a:ext cx="11906451" cy="6516303"/>
          </a:xfrm>
        </p:spPr>
      </p:pic>
    </p:spTree>
    <p:extLst>
      <p:ext uri="{BB962C8B-B14F-4D97-AF65-F5344CB8AC3E}">
        <p14:creationId xmlns:p14="http://schemas.microsoft.com/office/powerpoint/2010/main" val="32941298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63629"/>
            <a:ext cx="11858324" cy="6525929"/>
          </a:xfrm>
        </p:spPr>
      </p:pic>
    </p:spTree>
    <p:extLst>
      <p:ext uri="{BB962C8B-B14F-4D97-AF65-F5344CB8AC3E}">
        <p14:creationId xmlns:p14="http://schemas.microsoft.com/office/powerpoint/2010/main" val="11210582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28" y="125128"/>
            <a:ext cx="11906451" cy="6574436"/>
          </a:xfrm>
        </p:spPr>
      </p:pic>
    </p:spTree>
    <p:extLst>
      <p:ext uri="{BB962C8B-B14F-4D97-AF65-F5344CB8AC3E}">
        <p14:creationId xmlns:p14="http://schemas.microsoft.com/office/powerpoint/2010/main" val="216223474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255" y="154004"/>
            <a:ext cx="11877574" cy="6564430"/>
          </a:xfrm>
        </p:spPr>
      </p:pic>
    </p:spTree>
    <p:extLst>
      <p:ext uri="{BB962C8B-B14F-4D97-AF65-F5344CB8AC3E}">
        <p14:creationId xmlns:p14="http://schemas.microsoft.com/office/powerpoint/2010/main" val="16966110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75" y="190123"/>
            <a:ext cx="11904579" cy="6500387"/>
          </a:xfrm>
        </p:spPr>
      </p:pic>
    </p:spTree>
    <p:extLst>
      <p:ext uri="{BB962C8B-B14F-4D97-AF65-F5344CB8AC3E}">
        <p14:creationId xmlns:p14="http://schemas.microsoft.com/office/powerpoint/2010/main" val="20680310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SESSION -3 </a:t>
            </a:r>
            <a:endParaRPr lang="en-US" dirty="0"/>
          </a:p>
        </p:txBody>
      </p:sp>
      <p:sp>
        <p:nvSpPr>
          <p:cNvPr id="3" name="Content Placeholder 2"/>
          <p:cNvSpPr>
            <a:spLocks noGrp="1"/>
          </p:cNvSpPr>
          <p:nvPr>
            <p:ph idx="1"/>
          </p:nvPr>
        </p:nvSpPr>
        <p:spPr>
          <a:xfrm>
            <a:off x="1004935" y="1853248"/>
            <a:ext cx="10139881" cy="4195481"/>
          </a:xfrm>
        </p:spPr>
        <p:txBody>
          <a:bodyPr>
            <a:normAutofit/>
          </a:bodyPr>
          <a:lstStyle/>
          <a:p>
            <a:pPr marL="0" indent="0">
              <a:buNone/>
            </a:pPr>
            <a:r>
              <a:rPr lang="en-US" sz="4400" dirty="0" smtClean="0"/>
              <a:t>Risk </a:t>
            </a:r>
            <a:r>
              <a:rPr lang="en-US" sz="4400" dirty="0"/>
              <a:t>management </a:t>
            </a:r>
            <a:r>
              <a:rPr lang="en-US" sz="4400" dirty="0" smtClean="0"/>
              <a:t>&amp; Position Sizing</a:t>
            </a:r>
            <a:endParaRPr lang="en-US" sz="4400" dirty="0"/>
          </a:p>
        </p:txBody>
      </p:sp>
    </p:spTree>
    <p:extLst>
      <p:ext uri="{BB962C8B-B14F-4D97-AF65-F5344CB8AC3E}">
        <p14:creationId xmlns:p14="http://schemas.microsoft.com/office/powerpoint/2010/main" val="429323920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1" y="144901"/>
            <a:ext cx="11923414" cy="742339"/>
          </a:xfrm>
        </p:spPr>
        <p:txBody>
          <a:bodyPr/>
          <a:lstStyle/>
          <a:p>
            <a:r>
              <a:rPr lang="en-US" sz="3600" dirty="0"/>
              <a:t>Importance of Risk </a:t>
            </a:r>
            <a:r>
              <a:rPr lang="en-US" sz="3600" dirty="0" smtClean="0"/>
              <a:t>Reward </a:t>
            </a:r>
            <a:r>
              <a:rPr lang="en-US" sz="3600" dirty="0"/>
              <a:t>in Trading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444" y="1328360"/>
            <a:ext cx="3114392" cy="4574499"/>
          </a:xfrm>
        </p:spPr>
      </p:pic>
      <p:sp>
        <p:nvSpPr>
          <p:cNvPr id="5" name="TextBox 4"/>
          <p:cNvSpPr txBox="1"/>
          <p:nvPr/>
        </p:nvSpPr>
        <p:spPr>
          <a:xfrm>
            <a:off x="3757188" y="488932"/>
            <a:ext cx="8274867" cy="7294305"/>
          </a:xfrm>
          <a:prstGeom prst="rect">
            <a:avLst/>
          </a:prstGeom>
          <a:noFill/>
        </p:spPr>
        <p:txBody>
          <a:bodyPr wrap="square" rtlCol="0">
            <a:spAutoFit/>
          </a:bodyPr>
          <a:lstStyle/>
          <a:p>
            <a:endParaRPr lang="en-US" dirty="0" smtClean="0"/>
          </a:p>
          <a:p>
            <a:endParaRPr lang="en-US" dirty="0"/>
          </a:p>
          <a:p>
            <a:endParaRPr lang="en-US" dirty="0" smtClean="0"/>
          </a:p>
          <a:p>
            <a:r>
              <a:rPr lang="en-US" sz="2400" dirty="0" smtClean="0"/>
              <a:t>One of the most famous book ever written on Trading.</a:t>
            </a:r>
          </a:p>
          <a:p>
            <a:endParaRPr lang="en-US" sz="2400" dirty="0" smtClean="0"/>
          </a:p>
          <a:p>
            <a:r>
              <a:rPr lang="en-US" sz="2400" dirty="0" smtClean="0"/>
              <a:t>This book contains Interviews with top traders of the world.</a:t>
            </a:r>
          </a:p>
          <a:p>
            <a:endParaRPr lang="en-US" sz="2400" dirty="0"/>
          </a:p>
          <a:p>
            <a:r>
              <a:rPr lang="en-US" sz="2400" dirty="0" smtClean="0"/>
              <a:t>Every Trader has different strategies, there is no magic strategy or magic indicator, only reason they are successful because of good understanding of Risk Management and discipline in trading.</a:t>
            </a:r>
          </a:p>
          <a:p>
            <a:endParaRPr lang="en-US" sz="2400" dirty="0"/>
          </a:p>
          <a:p>
            <a:r>
              <a:rPr lang="en-US" sz="2400" dirty="0" smtClean="0"/>
              <a:t>Risk Management is as equally important as having a winning strategy.</a:t>
            </a:r>
            <a:endParaRPr lang="en-US" dirty="0"/>
          </a:p>
          <a:p>
            <a:endParaRPr lang="en-US" dirty="0" smtClean="0"/>
          </a:p>
          <a:p>
            <a:endParaRPr lang="en-US" dirty="0" smtClean="0"/>
          </a:p>
          <a:p>
            <a:endParaRPr lang="en-US" dirty="0"/>
          </a:p>
          <a:p>
            <a:r>
              <a:rPr lang="en-US" dirty="0" smtClean="0"/>
              <a:t> </a:t>
            </a:r>
          </a:p>
          <a:p>
            <a:endParaRPr lang="en-US" dirty="0"/>
          </a:p>
          <a:p>
            <a:endParaRPr lang="en-US" dirty="0"/>
          </a:p>
        </p:txBody>
      </p:sp>
    </p:spTree>
    <p:extLst>
      <p:ext uri="{BB962C8B-B14F-4D97-AF65-F5344CB8AC3E}">
        <p14:creationId xmlns:p14="http://schemas.microsoft.com/office/powerpoint/2010/main" val="1750533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54" y="99633"/>
            <a:ext cx="9404723" cy="579377"/>
          </a:xfrm>
        </p:spPr>
        <p:txBody>
          <a:bodyPr/>
          <a:lstStyle/>
          <a:p>
            <a:r>
              <a:rPr lang="en-US" sz="3600" dirty="0"/>
              <a:t>CPR on daily </a:t>
            </a:r>
            <a:r>
              <a:rPr lang="en-US" sz="3600" dirty="0" smtClean="0"/>
              <a:t>chart (with Virgin CPR)</a:t>
            </a:r>
            <a:endParaRPr lang="en-US" sz="36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6" y="832919"/>
            <a:ext cx="5733986" cy="592096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195" y="832919"/>
            <a:ext cx="5884753" cy="5857592"/>
          </a:xfrm>
          <a:prstGeom prst="rect">
            <a:avLst/>
          </a:prstGeom>
        </p:spPr>
      </p:pic>
    </p:spTree>
    <p:extLst>
      <p:ext uri="{BB962C8B-B14F-4D97-AF65-F5344CB8AC3E}">
        <p14:creationId xmlns:p14="http://schemas.microsoft.com/office/powerpoint/2010/main" val="18359876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51" y="85726"/>
            <a:ext cx="11374016" cy="823782"/>
          </a:xfrm>
        </p:spPr>
        <p:txBody>
          <a:bodyPr/>
          <a:lstStyle/>
          <a:p>
            <a:r>
              <a:rPr lang="en-US" sz="3600" dirty="0"/>
              <a:t>Importance of Risk </a:t>
            </a:r>
            <a:r>
              <a:rPr lang="en-US" sz="3600" dirty="0" smtClean="0"/>
              <a:t>Reward </a:t>
            </a:r>
            <a:r>
              <a:rPr lang="en-US" sz="3600" dirty="0"/>
              <a:t>in Trading</a:t>
            </a:r>
          </a:p>
        </p:txBody>
      </p:sp>
      <p:sp>
        <p:nvSpPr>
          <p:cNvPr id="3" name="Content Placeholder 2"/>
          <p:cNvSpPr>
            <a:spLocks noGrp="1"/>
          </p:cNvSpPr>
          <p:nvPr>
            <p:ph idx="1"/>
          </p:nvPr>
        </p:nvSpPr>
        <p:spPr>
          <a:xfrm>
            <a:off x="99588" y="1070066"/>
            <a:ext cx="11841935" cy="5676524"/>
          </a:xfrm>
        </p:spPr>
        <p:txBody>
          <a:bodyPr>
            <a:normAutofit/>
          </a:bodyPr>
          <a:lstStyle/>
          <a:p>
            <a:pPr>
              <a:buFont typeface="Wingdings" panose="05000000000000000000" pitchFamily="2" charset="2"/>
              <a:buChar char="Ø"/>
            </a:pPr>
            <a:r>
              <a:rPr lang="en-US" dirty="0"/>
              <a:t>Risk Management is probably only ”holy grail” when it comes to trading</a:t>
            </a:r>
            <a:r>
              <a:rPr lang="en-US" dirty="0" smtClean="0"/>
              <a:t>.</a:t>
            </a:r>
          </a:p>
          <a:p>
            <a:pPr marL="0" indent="0">
              <a:buNone/>
            </a:pPr>
            <a:endParaRPr lang="en-US" dirty="0"/>
          </a:p>
          <a:p>
            <a:pPr>
              <a:buFont typeface="Wingdings" panose="05000000000000000000" pitchFamily="2" charset="2"/>
              <a:buChar char="Ø"/>
            </a:pPr>
            <a:r>
              <a:rPr lang="en-US" dirty="0" smtClean="0"/>
              <a:t>One </a:t>
            </a:r>
            <a:r>
              <a:rPr lang="en-US" dirty="0"/>
              <a:t>can </a:t>
            </a:r>
            <a:r>
              <a:rPr lang="en-US" dirty="0" smtClean="0"/>
              <a:t>be </a:t>
            </a:r>
            <a:r>
              <a:rPr lang="en-US" dirty="0"/>
              <a:t>a profitable </a:t>
            </a:r>
            <a:r>
              <a:rPr lang="en-US" dirty="0" smtClean="0"/>
              <a:t>trader </a:t>
            </a:r>
            <a:r>
              <a:rPr lang="en-US" dirty="0"/>
              <a:t>even with a </a:t>
            </a:r>
            <a:r>
              <a:rPr lang="en-US" dirty="0" smtClean="0"/>
              <a:t>win rate </a:t>
            </a:r>
            <a:r>
              <a:rPr lang="en-US" dirty="0"/>
              <a:t>of 50</a:t>
            </a:r>
            <a:r>
              <a:rPr lang="en-US" dirty="0" smtClean="0"/>
              <a:t>%(1:2 RR), </a:t>
            </a:r>
            <a:r>
              <a:rPr lang="en-US" dirty="0"/>
              <a:t>40</a:t>
            </a:r>
            <a:r>
              <a:rPr lang="en-US" dirty="0" smtClean="0"/>
              <a:t>%(1:3 RR) </a:t>
            </a:r>
            <a:r>
              <a:rPr lang="en-US" dirty="0"/>
              <a:t>or </a:t>
            </a:r>
            <a:r>
              <a:rPr lang="en-US" dirty="0" smtClean="0"/>
              <a:t>just 30%(1:3RR) (only if </a:t>
            </a:r>
            <a:r>
              <a:rPr lang="en-US" dirty="0"/>
              <a:t>you are </a:t>
            </a:r>
            <a:r>
              <a:rPr lang="en-US" dirty="0" smtClean="0"/>
              <a:t>very good </a:t>
            </a:r>
            <a:r>
              <a:rPr lang="en-US" dirty="0"/>
              <a:t>at letting winners run and cutting </a:t>
            </a:r>
            <a:r>
              <a:rPr lang="en-US" dirty="0" smtClean="0"/>
              <a:t>losers short)</a:t>
            </a:r>
          </a:p>
          <a:p>
            <a:pPr>
              <a:buFont typeface="Wingdings" panose="05000000000000000000" pitchFamily="2" charset="2"/>
              <a:buChar char="Ø"/>
            </a:pPr>
            <a:endParaRPr lang="en-US" dirty="0"/>
          </a:p>
          <a:p>
            <a:pPr>
              <a:buFont typeface="Wingdings" panose="05000000000000000000" pitchFamily="2" charset="2"/>
              <a:buChar char="Ø"/>
            </a:pPr>
            <a:r>
              <a:rPr lang="en-US" dirty="0" smtClean="0"/>
              <a:t>Many traders lose in trading because of lack of understanding of risk management…</a:t>
            </a:r>
          </a:p>
          <a:p>
            <a:pPr marL="0" indent="0">
              <a:buNone/>
            </a:pPr>
            <a:r>
              <a:rPr lang="en-US" dirty="0" smtClean="0"/>
              <a:t>    </a:t>
            </a:r>
          </a:p>
          <a:p>
            <a:pPr>
              <a:buFont typeface="Wingdings" panose="05000000000000000000" pitchFamily="2" charset="2"/>
              <a:buChar char="Ø"/>
            </a:pPr>
            <a:r>
              <a:rPr lang="en-US" dirty="0" smtClean="0"/>
              <a:t>Position sizing is part of risk management, one should know ho many lots/shares one should take for each trade.</a:t>
            </a:r>
          </a:p>
          <a:p>
            <a:pPr marL="0" indent="0">
              <a:buNone/>
            </a:pPr>
            <a:endParaRPr lang="en-US" dirty="0"/>
          </a:p>
          <a:p>
            <a:pPr marL="0" indent="0">
              <a:buNone/>
            </a:pPr>
            <a:endParaRPr lang="en-US" dirty="0" smtClean="0"/>
          </a:p>
          <a:p>
            <a:pPr marL="0" indent="0">
              <a:buNone/>
            </a:pPr>
            <a:endParaRPr lang="en-US" dirty="0"/>
          </a:p>
        </p:txBody>
      </p:sp>
      <p:sp>
        <p:nvSpPr>
          <p:cNvPr id="4" name="TextBox 3"/>
          <p:cNvSpPr txBox="1"/>
          <p:nvPr/>
        </p:nvSpPr>
        <p:spPr>
          <a:xfrm>
            <a:off x="9587621" y="634648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10752103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830" y="98338"/>
            <a:ext cx="10989161" cy="993527"/>
          </a:xfrm>
        </p:spPr>
        <p:txBody>
          <a:bodyPr/>
          <a:lstStyle/>
          <a:p>
            <a:r>
              <a:rPr lang="en-US" sz="4000" dirty="0" smtClean="0"/>
              <a:t>Position Sizing in Trading</a:t>
            </a:r>
            <a:endParaRPr lang="en-US" sz="4000" dirty="0"/>
          </a:p>
        </p:txBody>
      </p:sp>
      <p:sp>
        <p:nvSpPr>
          <p:cNvPr id="3" name="Content Placeholder 2"/>
          <p:cNvSpPr>
            <a:spLocks noGrp="1"/>
          </p:cNvSpPr>
          <p:nvPr>
            <p:ph idx="1"/>
          </p:nvPr>
        </p:nvSpPr>
        <p:spPr>
          <a:xfrm>
            <a:off x="468830" y="1091864"/>
            <a:ext cx="11446362" cy="5419335"/>
          </a:xfrm>
        </p:spPr>
        <p:txBody>
          <a:bodyPr/>
          <a:lstStyle/>
          <a:p>
            <a:pPr marL="0" indent="0">
              <a:buNone/>
            </a:pPr>
            <a:r>
              <a:rPr lang="en-US" dirty="0" smtClean="0"/>
              <a:t>Position sizing is knowing how many shares/lots you have to buy before taking a trade.</a:t>
            </a:r>
          </a:p>
          <a:p>
            <a:pPr marL="0" indent="0">
              <a:buNone/>
            </a:pPr>
            <a:endParaRPr lang="en-US" dirty="0"/>
          </a:p>
          <a:p>
            <a:pPr marL="0" indent="0">
              <a:buNone/>
            </a:pPr>
            <a:r>
              <a:rPr lang="en-US" b="1" dirty="0" smtClean="0"/>
              <a:t>How to calculate position sizing?</a:t>
            </a:r>
          </a:p>
          <a:p>
            <a:pPr marL="0" indent="0">
              <a:buNone/>
            </a:pPr>
            <a:r>
              <a:rPr lang="en-US" dirty="0" smtClean="0"/>
              <a:t>a)Calculate your total trading capital first</a:t>
            </a:r>
          </a:p>
          <a:p>
            <a:pPr marL="0" indent="0">
              <a:buNone/>
            </a:pPr>
            <a:r>
              <a:rPr lang="en-US" dirty="0" smtClean="0"/>
              <a:t>b)Determine your risk per trade (1-2%)</a:t>
            </a:r>
          </a:p>
          <a:p>
            <a:pPr marL="0" indent="0">
              <a:buNone/>
            </a:pPr>
            <a:r>
              <a:rPr lang="en-US" dirty="0"/>
              <a:t>(</a:t>
            </a:r>
            <a:r>
              <a:rPr lang="en-US" dirty="0" smtClean="0"/>
              <a:t>Risk is maximum you will lose of your SL hits)</a:t>
            </a:r>
          </a:p>
          <a:p>
            <a:pPr marL="0" indent="0">
              <a:buNone/>
            </a:pPr>
            <a:endParaRPr lang="en-US" dirty="0" smtClean="0"/>
          </a:p>
          <a:p>
            <a:pPr marL="0" indent="0">
              <a:buNone/>
            </a:pPr>
            <a:r>
              <a:rPr lang="en-US" dirty="0" smtClean="0"/>
              <a:t>Example,</a:t>
            </a:r>
          </a:p>
          <a:p>
            <a:pPr marL="0" indent="0">
              <a:buNone/>
            </a:pPr>
            <a:r>
              <a:rPr lang="en-US" dirty="0"/>
              <a:t>C</a:t>
            </a:r>
            <a:r>
              <a:rPr lang="en-US" dirty="0" smtClean="0"/>
              <a:t>apital = 5 lakhs, Risk per trade (1%) = 5k, maximum loss= 5k (if SL hits)</a:t>
            </a:r>
          </a:p>
          <a:p>
            <a:pPr marL="0" indent="0">
              <a:buNone/>
            </a:pPr>
            <a:r>
              <a:rPr lang="en-US" dirty="0" smtClean="0"/>
              <a:t>It should be 5k in every trade.</a:t>
            </a:r>
          </a:p>
          <a:p>
            <a:pPr marL="0" indent="0">
              <a:buNone/>
            </a:pPr>
            <a:endParaRPr lang="en-US" dirty="0" smtClean="0"/>
          </a:p>
          <a:p>
            <a:pPr marL="0" indent="0">
              <a:buNone/>
            </a:pPr>
            <a:endParaRPr lang="en-US" dirty="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8378362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69" y="98155"/>
            <a:ext cx="11353507" cy="1096164"/>
          </a:xfrm>
        </p:spPr>
        <p:txBody>
          <a:bodyPr/>
          <a:lstStyle/>
          <a:p>
            <a:r>
              <a:rPr lang="en-US" sz="3600" dirty="0"/>
              <a:t>Position Sizing in Trading</a:t>
            </a:r>
          </a:p>
        </p:txBody>
      </p:sp>
      <p:sp>
        <p:nvSpPr>
          <p:cNvPr id="3" name="Content Placeholder 2"/>
          <p:cNvSpPr>
            <a:spLocks noGrp="1"/>
          </p:cNvSpPr>
          <p:nvPr>
            <p:ph idx="1"/>
          </p:nvPr>
        </p:nvSpPr>
        <p:spPr>
          <a:xfrm>
            <a:off x="254069" y="890292"/>
            <a:ext cx="11536056" cy="5747656"/>
          </a:xfrm>
        </p:spPr>
        <p:txBody>
          <a:bodyPr>
            <a:normAutofit lnSpcReduction="10000"/>
          </a:bodyPr>
          <a:lstStyle/>
          <a:p>
            <a:pPr marL="0" indent="0">
              <a:buNone/>
            </a:pPr>
            <a:r>
              <a:rPr lang="en-US" dirty="0" smtClean="0"/>
              <a:t>Formula for right position sizing,</a:t>
            </a:r>
          </a:p>
          <a:p>
            <a:pPr marL="0" indent="0">
              <a:buNone/>
            </a:pPr>
            <a:r>
              <a:rPr lang="en-US" u="sng" dirty="0" smtClean="0"/>
              <a:t>% Risk per trade x Capital</a:t>
            </a:r>
          </a:p>
          <a:p>
            <a:pPr marL="0" indent="0">
              <a:buNone/>
            </a:pPr>
            <a:r>
              <a:rPr lang="en-US" dirty="0" smtClean="0"/>
              <a:t>        Risk per trade(SL)</a:t>
            </a:r>
          </a:p>
          <a:p>
            <a:pPr marL="0" indent="0">
              <a:buNone/>
            </a:pPr>
            <a:endParaRPr lang="en-US" dirty="0"/>
          </a:p>
          <a:p>
            <a:pPr marL="0" indent="0">
              <a:buNone/>
            </a:pPr>
            <a:r>
              <a:rPr lang="en-US" dirty="0" smtClean="0"/>
              <a:t>Suppose Bank nifty at 30200, and you want to go long and want to buy CALLS(30200 call premium at </a:t>
            </a:r>
            <a:r>
              <a:rPr lang="en-US" dirty="0" err="1" smtClean="0"/>
              <a:t>Rs</a:t>
            </a:r>
            <a:r>
              <a:rPr lang="en-US" dirty="0" smtClean="0"/>
              <a:t> 200)</a:t>
            </a:r>
            <a:endParaRPr lang="en-US" dirty="0"/>
          </a:p>
          <a:p>
            <a:pPr marL="0" indent="0">
              <a:buNone/>
            </a:pPr>
            <a:r>
              <a:rPr lang="en-US" dirty="0" smtClean="0"/>
              <a:t>Entry     = 200 </a:t>
            </a:r>
            <a:endParaRPr lang="en-US" dirty="0"/>
          </a:p>
          <a:p>
            <a:pPr marL="0" indent="0">
              <a:buNone/>
            </a:pPr>
            <a:r>
              <a:rPr lang="en-US" dirty="0" smtClean="0"/>
              <a:t>SL          = 175 </a:t>
            </a:r>
            <a:r>
              <a:rPr lang="en-US" b="1" dirty="0" smtClean="0"/>
              <a:t>(25 points risk)</a:t>
            </a:r>
          </a:p>
          <a:p>
            <a:pPr marL="0" indent="0">
              <a:buNone/>
            </a:pPr>
            <a:r>
              <a:rPr lang="en-US" dirty="0" smtClean="0"/>
              <a:t>Target  =  250 </a:t>
            </a:r>
            <a:r>
              <a:rPr lang="en-US" b="1" dirty="0" smtClean="0"/>
              <a:t>(50 points reward)</a:t>
            </a:r>
          </a:p>
          <a:p>
            <a:pPr marL="0" indent="0">
              <a:buNone/>
            </a:pPr>
            <a:r>
              <a:rPr lang="en-US" dirty="0" smtClean="0"/>
              <a:t>(</a:t>
            </a:r>
            <a:r>
              <a:rPr lang="en-US" b="1" dirty="0" smtClean="0"/>
              <a:t>R:R        = 1:2</a:t>
            </a:r>
            <a:r>
              <a:rPr lang="en-US" dirty="0" smtClean="0"/>
              <a:t>)</a:t>
            </a:r>
          </a:p>
          <a:p>
            <a:pPr marL="0" indent="0">
              <a:buNone/>
            </a:pPr>
            <a:endParaRPr lang="en-US" dirty="0"/>
          </a:p>
          <a:p>
            <a:pPr marL="0" indent="0">
              <a:buNone/>
            </a:pPr>
            <a:r>
              <a:rPr lang="en-US" dirty="0" smtClean="0"/>
              <a:t>Formula  </a:t>
            </a:r>
          </a:p>
          <a:p>
            <a:pPr marL="0" indent="0">
              <a:buNone/>
            </a:pPr>
            <a:r>
              <a:rPr lang="en-US" u="sng" dirty="0" smtClean="0"/>
              <a:t>1% X 5,00,000</a:t>
            </a:r>
            <a:r>
              <a:rPr lang="en-US" dirty="0" smtClean="0"/>
              <a:t>                    = </a:t>
            </a:r>
            <a:r>
              <a:rPr lang="en-US" u="sng" dirty="0" smtClean="0"/>
              <a:t>5000</a:t>
            </a:r>
            <a:r>
              <a:rPr lang="en-US" dirty="0" smtClean="0"/>
              <a:t>             =     </a:t>
            </a:r>
            <a:r>
              <a:rPr lang="en-US" b="1" dirty="0" smtClean="0"/>
              <a:t>You have to buy 200 units (10 lots of BN)</a:t>
            </a:r>
          </a:p>
          <a:p>
            <a:pPr marL="0" indent="0">
              <a:buNone/>
            </a:pPr>
            <a:r>
              <a:rPr lang="en-US" dirty="0"/>
              <a:t> </a:t>
            </a:r>
            <a:r>
              <a:rPr lang="en-US" dirty="0" smtClean="0"/>
              <a:t>     25                                       25</a:t>
            </a:r>
          </a:p>
          <a:p>
            <a:pPr marL="0" indent="0">
              <a:buNone/>
            </a:pPr>
            <a:endParaRPr lang="en-US" dirty="0"/>
          </a:p>
        </p:txBody>
      </p:sp>
      <p:sp>
        <p:nvSpPr>
          <p:cNvPr id="4" name="TextBox 3"/>
          <p:cNvSpPr txBox="1"/>
          <p:nvPr/>
        </p:nvSpPr>
        <p:spPr>
          <a:xfrm>
            <a:off x="9598613" y="623783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125341718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81" y="40604"/>
            <a:ext cx="10903236" cy="918882"/>
          </a:xfrm>
        </p:spPr>
        <p:txBody>
          <a:bodyPr/>
          <a:lstStyle/>
          <a:p>
            <a:r>
              <a:rPr lang="en-US" sz="3600" dirty="0" smtClean="0"/>
              <a:t>5 Rules of Risk Management</a:t>
            </a:r>
            <a:endParaRPr lang="en-US" sz="3600" dirty="0"/>
          </a:p>
        </p:txBody>
      </p:sp>
      <p:sp>
        <p:nvSpPr>
          <p:cNvPr id="3" name="Content Placeholder 2"/>
          <p:cNvSpPr>
            <a:spLocks noGrp="1"/>
          </p:cNvSpPr>
          <p:nvPr>
            <p:ph idx="1"/>
          </p:nvPr>
        </p:nvSpPr>
        <p:spPr>
          <a:xfrm>
            <a:off x="344032" y="668367"/>
            <a:ext cx="11669918" cy="5958421"/>
          </a:xfrm>
        </p:spPr>
        <p:txBody>
          <a:bodyPr>
            <a:normAutofit fontScale="70000" lnSpcReduction="20000"/>
          </a:bodyPr>
          <a:lstStyle/>
          <a:p>
            <a:pPr marL="0" indent="0">
              <a:buNone/>
            </a:pPr>
            <a:endParaRPr lang="en-US" dirty="0" smtClean="0"/>
          </a:p>
          <a:p>
            <a:pPr marL="0" indent="0">
              <a:buNone/>
            </a:pPr>
            <a:r>
              <a:rPr lang="en-US" sz="3100" dirty="0"/>
              <a:t>1</a:t>
            </a:r>
            <a:r>
              <a:rPr lang="en-US" sz="3100" dirty="0" smtClean="0"/>
              <a:t>)</a:t>
            </a:r>
            <a:r>
              <a:rPr lang="en-US" sz="3100" b="1" dirty="0" smtClean="0"/>
              <a:t>The 1% Rule</a:t>
            </a:r>
          </a:p>
          <a:p>
            <a:pPr marL="0" indent="0">
              <a:buNone/>
            </a:pPr>
            <a:r>
              <a:rPr lang="en-US" sz="2400" dirty="0" smtClean="0"/>
              <a:t>(Risk no more than 1% of your capital in each trade, 2% if you are an experienced trader)</a:t>
            </a:r>
          </a:p>
          <a:p>
            <a:pPr marL="0" indent="0">
              <a:buNone/>
            </a:pPr>
            <a:endParaRPr lang="en-US" sz="2400" dirty="0"/>
          </a:p>
          <a:p>
            <a:pPr marL="0" indent="0">
              <a:buNone/>
            </a:pPr>
            <a:r>
              <a:rPr lang="en-US" sz="3100" dirty="0"/>
              <a:t>2</a:t>
            </a:r>
            <a:r>
              <a:rPr lang="en-US" sz="3100" dirty="0" smtClean="0"/>
              <a:t>)</a:t>
            </a:r>
            <a:r>
              <a:rPr lang="en-US" sz="3100" b="1" dirty="0" smtClean="0"/>
              <a:t>Have a SL(stop loss) in each and every</a:t>
            </a:r>
            <a:r>
              <a:rPr lang="en-US" sz="2400" b="1" dirty="0" smtClean="0"/>
              <a:t> </a:t>
            </a:r>
            <a:r>
              <a:rPr lang="en-US" sz="3400" b="1" dirty="0" smtClean="0"/>
              <a:t>trade</a:t>
            </a:r>
            <a:r>
              <a:rPr lang="en-US" sz="2400" dirty="0" smtClean="0"/>
              <a:t>(should be in the system, not a mental stop loss)</a:t>
            </a:r>
          </a:p>
          <a:p>
            <a:pPr marL="0" indent="0">
              <a:buNone/>
            </a:pPr>
            <a:r>
              <a:rPr lang="en-US" sz="2400" dirty="0" smtClean="0"/>
              <a:t>(maximum SL, 1% of your capital)</a:t>
            </a:r>
          </a:p>
          <a:p>
            <a:pPr marL="0" indent="0">
              <a:buNone/>
            </a:pPr>
            <a:endParaRPr lang="en-US" sz="2400" dirty="0" smtClean="0"/>
          </a:p>
          <a:p>
            <a:pPr marL="0" indent="0">
              <a:buNone/>
            </a:pPr>
            <a:r>
              <a:rPr lang="en-US" sz="2400" dirty="0" smtClean="0"/>
              <a:t>3)</a:t>
            </a:r>
            <a:r>
              <a:rPr lang="en-US" sz="3400" b="1" dirty="0" smtClean="0"/>
              <a:t>Have a Strict Risk Reward ratio of around 1:2 per trade.</a:t>
            </a:r>
          </a:p>
          <a:p>
            <a:pPr marL="0" indent="0">
              <a:buNone/>
            </a:pPr>
            <a:r>
              <a:rPr lang="en-US" sz="2400" dirty="0" smtClean="0"/>
              <a:t>(If risk reward is 1:2 and your win at least 50% of the time, you are guaranteed to be a profitable trader)</a:t>
            </a:r>
          </a:p>
          <a:p>
            <a:pPr marL="0" indent="0">
              <a:buNone/>
            </a:pPr>
            <a:endParaRPr lang="en-US" sz="2400" dirty="0" smtClean="0"/>
          </a:p>
          <a:p>
            <a:pPr marL="0" indent="0">
              <a:buNone/>
            </a:pPr>
            <a:r>
              <a:rPr lang="en-US" sz="2400" dirty="0"/>
              <a:t>4</a:t>
            </a:r>
            <a:r>
              <a:rPr lang="en-US" sz="2400" dirty="0" smtClean="0"/>
              <a:t>)</a:t>
            </a:r>
            <a:r>
              <a:rPr lang="en-US" sz="3400" b="1" dirty="0" smtClean="0"/>
              <a:t>Never average to your losing position.</a:t>
            </a:r>
          </a:p>
          <a:p>
            <a:pPr marL="0" indent="0">
              <a:buNone/>
            </a:pPr>
            <a:r>
              <a:rPr lang="en-US" sz="2400" dirty="0" smtClean="0"/>
              <a:t>(Never add to your losing position hoping that it will turn around)</a:t>
            </a:r>
          </a:p>
          <a:p>
            <a:pPr marL="0" indent="0">
              <a:buNone/>
            </a:pPr>
            <a:endParaRPr lang="en-US" sz="2400" dirty="0" smtClean="0"/>
          </a:p>
          <a:p>
            <a:pPr marL="0" indent="0">
              <a:buNone/>
            </a:pPr>
            <a:r>
              <a:rPr lang="en-US" sz="2400" dirty="0" smtClean="0"/>
              <a:t>5)</a:t>
            </a:r>
            <a:r>
              <a:rPr lang="en-US" sz="3400" b="1" dirty="0" smtClean="0"/>
              <a:t>Have a daily limit loss of say max. 2% of your total capital.</a:t>
            </a:r>
          </a:p>
          <a:p>
            <a:pPr marL="0" indent="0">
              <a:buNone/>
            </a:pPr>
            <a:r>
              <a:rPr lang="en-US" sz="2400" dirty="0" smtClean="0"/>
              <a:t>(Have a daily limit on your losses, if risk is 1% per trade, if you took 2 trades and both hits your SL, you are done for the day, no more trades for the day)</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
        <p:nvSpPr>
          <p:cNvPr id="4" name="TextBox 3"/>
          <p:cNvSpPr txBox="1"/>
          <p:nvPr/>
        </p:nvSpPr>
        <p:spPr>
          <a:xfrm>
            <a:off x="9660048" y="633566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3790729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34" y="112197"/>
            <a:ext cx="11271380" cy="928213"/>
          </a:xfrm>
        </p:spPr>
        <p:txBody>
          <a:bodyPr/>
          <a:lstStyle/>
          <a:p>
            <a:r>
              <a:rPr lang="en-US" sz="4000" dirty="0" smtClean="0"/>
              <a:t>Preparing and maintaining Trading Journal</a:t>
            </a:r>
            <a:endParaRPr lang="en-US" sz="4000" dirty="0"/>
          </a:p>
        </p:txBody>
      </p:sp>
      <p:sp>
        <p:nvSpPr>
          <p:cNvPr id="3" name="Content Placeholder 2"/>
          <p:cNvSpPr>
            <a:spLocks noGrp="1"/>
          </p:cNvSpPr>
          <p:nvPr>
            <p:ph idx="1"/>
          </p:nvPr>
        </p:nvSpPr>
        <p:spPr>
          <a:xfrm>
            <a:off x="223934" y="864237"/>
            <a:ext cx="11735694" cy="5423026"/>
          </a:xfrm>
        </p:spPr>
        <p:txBody>
          <a:bodyPr>
            <a:normAutofit/>
          </a:bodyPr>
          <a:lstStyle/>
          <a:p>
            <a:pPr marL="0" indent="0">
              <a:buNone/>
            </a:pPr>
            <a:endParaRPr lang="en-US" dirty="0" smtClean="0"/>
          </a:p>
          <a:p>
            <a:pPr marL="0" indent="0">
              <a:buNone/>
            </a:pPr>
            <a:r>
              <a:rPr lang="en-US" dirty="0" smtClean="0"/>
              <a:t>A </a:t>
            </a:r>
            <a:r>
              <a:rPr lang="en-US" dirty="0"/>
              <a:t>trading journal is a complete record of all your trading activity over time. It consists of </a:t>
            </a:r>
            <a:r>
              <a:rPr lang="en-US" dirty="0" smtClean="0"/>
              <a:t>2 things, first, writing </a:t>
            </a:r>
            <a:r>
              <a:rPr lang="en-US" dirty="0"/>
              <a:t>down the results of all your </a:t>
            </a:r>
            <a:r>
              <a:rPr lang="en-US" dirty="0" smtClean="0"/>
              <a:t>trades, second, saving the chart with your entry/exit marked on it.</a:t>
            </a:r>
          </a:p>
          <a:p>
            <a:pPr marL="0" indent="0">
              <a:buNone/>
            </a:pPr>
            <a:r>
              <a:rPr lang="en-US" dirty="0"/>
              <a:t>Record-keeping is the key to success in every profession or skill; if you want to improve, you have to </a:t>
            </a:r>
            <a:r>
              <a:rPr lang="en-US" dirty="0" smtClean="0"/>
              <a:t>record your trades.</a:t>
            </a:r>
          </a:p>
          <a:p>
            <a:pPr marL="0" indent="0">
              <a:buNone/>
            </a:pPr>
            <a:endParaRPr lang="en-US" dirty="0" smtClean="0"/>
          </a:p>
          <a:p>
            <a:pPr marL="0" indent="0">
              <a:buNone/>
            </a:pPr>
            <a:r>
              <a:rPr lang="en-US" dirty="0" smtClean="0"/>
              <a:t>Without having a Trading journal you </a:t>
            </a:r>
            <a:r>
              <a:rPr lang="en-US" dirty="0"/>
              <a:t>will never be able to </a:t>
            </a:r>
            <a:r>
              <a:rPr lang="en-US" dirty="0" smtClean="0"/>
              <a:t>analyze </a:t>
            </a:r>
            <a:r>
              <a:rPr lang="en-US" dirty="0"/>
              <a:t>it </a:t>
            </a:r>
            <a:r>
              <a:rPr lang="en-US" dirty="0" smtClean="0"/>
              <a:t>and remember why you took that trade, unless </a:t>
            </a:r>
            <a:r>
              <a:rPr lang="en-US" dirty="0"/>
              <a:t>you have maintained records of all </a:t>
            </a:r>
            <a:r>
              <a:rPr lang="en-US" dirty="0" smtClean="0"/>
              <a:t>trades.</a:t>
            </a:r>
          </a:p>
          <a:p>
            <a:pPr marL="0" indent="0">
              <a:buNone/>
            </a:pPr>
            <a:endParaRPr lang="en-US" dirty="0" smtClean="0"/>
          </a:p>
          <a:p>
            <a:pPr marL="0" indent="0">
              <a:buNone/>
            </a:pPr>
            <a:r>
              <a:rPr lang="en-US" dirty="0" smtClean="0"/>
              <a:t>Trading journal is the one which differentiates Professional traders from amateurs.</a:t>
            </a:r>
          </a:p>
          <a:p>
            <a:pPr marL="0" indent="0">
              <a:buNone/>
            </a:pPr>
            <a:endParaRPr lang="en-US" dirty="0"/>
          </a:p>
          <a:p>
            <a:pPr marL="0" indent="0">
              <a:buNone/>
            </a:pPr>
            <a:r>
              <a:rPr lang="en-US" dirty="0"/>
              <a:t>And most importantly, it will make you a very systematic trader and once started, you will enjoy doing </a:t>
            </a:r>
            <a:r>
              <a:rPr lang="en-US" dirty="0" smtClean="0"/>
              <a:t>it.</a:t>
            </a:r>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68168314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218" y="452718"/>
            <a:ext cx="8828616" cy="1400530"/>
          </a:xfrm>
        </p:spPr>
        <p:txBody>
          <a:bodyPr/>
          <a:lstStyle/>
          <a:p>
            <a:r>
              <a:rPr lang="en-US" dirty="0" smtClean="0"/>
              <a:t>                  SESSION -4</a:t>
            </a:r>
            <a:endParaRPr lang="en-US" dirty="0"/>
          </a:p>
        </p:txBody>
      </p:sp>
      <p:sp>
        <p:nvSpPr>
          <p:cNvPr id="3" name="Content Placeholder 2"/>
          <p:cNvSpPr>
            <a:spLocks noGrp="1"/>
          </p:cNvSpPr>
          <p:nvPr>
            <p:ph idx="1"/>
          </p:nvPr>
        </p:nvSpPr>
        <p:spPr>
          <a:xfrm>
            <a:off x="2082297" y="2052918"/>
            <a:ext cx="7432895" cy="4195481"/>
          </a:xfrm>
        </p:spPr>
        <p:txBody>
          <a:bodyPr>
            <a:normAutofit/>
          </a:bodyPr>
          <a:lstStyle/>
          <a:p>
            <a:pPr marL="0" indent="0">
              <a:buNone/>
            </a:pPr>
            <a:r>
              <a:rPr lang="en-US" sz="4800" dirty="0" smtClean="0"/>
              <a:t>TRADING  PSYCHOLOGY</a:t>
            </a:r>
            <a:endParaRPr lang="en-US" sz="4800" dirty="0"/>
          </a:p>
        </p:txBody>
      </p:sp>
    </p:spTree>
    <p:extLst>
      <p:ext uri="{BB962C8B-B14F-4D97-AF65-F5344CB8AC3E}">
        <p14:creationId xmlns:p14="http://schemas.microsoft.com/office/powerpoint/2010/main" val="18989514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75" y="0"/>
            <a:ext cx="11545889" cy="1400530"/>
          </a:xfrm>
        </p:spPr>
        <p:txBody>
          <a:bodyPr/>
          <a:lstStyle/>
          <a:p>
            <a:r>
              <a:rPr lang="en-US" sz="3600" dirty="0" smtClean="0"/>
              <a:t>Why Trading Psychology most important in Trading</a:t>
            </a:r>
            <a:endParaRPr lang="en-US" sz="3600" dirty="0"/>
          </a:p>
        </p:txBody>
      </p:sp>
      <p:sp>
        <p:nvSpPr>
          <p:cNvPr id="3" name="Content Placeholder 2"/>
          <p:cNvSpPr>
            <a:spLocks noGrp="1"/>
          </p:cNvSpPr>
          <p:nvPr>
            <p:ph idx="1"/>
          </p:nvPr>
        </p:nvSpPr>
        <p:spPr>
          <a:xfrm>
            <a:off x="389300" y="1294646"/>
            <a:ext cx="11271564" cy="5287223"/>
          </a:xfrm>
        </p:spPr>
        <p:txBody>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a:p>
        </p:txBody>
      </p:sp>
      <p:sp>
        <p:nvSpPr>
          <p:cNvPr id="4" name="Rectangle 3"/>
          <p:cNvSpPr/>
          <p:nvPr/>
        </p:nvSpPr>
        <p:spPr>
          <a:xfrm>
            <a:off x="4119327" y="2181885"/>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p:nvPr>
            <p:extLst>
              <p:ext uri="{D42A27DB-BD31-4B8C-83A1-F6EECF244321}">
                <p14:modId xmlns:p14="http://schemas.microsoft.com/office/powerpoint/2010/main" val="3708622544"/>
              </p:ext>
            </p:extLst>
          </p:nvPr>
        </p:nvGraphicFramePr>
        <p:xfrm>
          <a:off x="769545" y="497840"/>
          <a:ext cx="9370335" cy="346362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9750581" y="6381814"/>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
        <p:nvSpPr>
          <p:cNvPr id="5" name="Rectangle 4"/>
          <p:cNvSpPr/>
          <p:nvPr/>
        </p:nvSpPr>
        <p:spPr>
          <a:xfrm>
            <a:off x="144855" y="4027324"/>
            <a:ext cx="11959628" cy="2554545"/>
          </a:xfrm>
          <a:prstGeom prst="rect">
            <a:avLst/>
          </a:prstGeom>
        </p:spPr>
        <p:txBody>
          <a:bodyPr wrap="square">
            <a:spAutoFit/>
          </a:bodyPr>
          <a:lstStyle/>
          <a:p>
            <a:r>
              <a:rPr lang="en-US" sz="2000" dirty="0" smtClean="0"/>
              <a:t>Successful Trading comprises of 3 parts, in that 50</a:t>
            </a:r>
            <a:r>
              <a:rPr lang="en-US" sz="2000" dirty="0"/>
              <a:t>% of Trading success comes from Trading </a:t>
            </a:r>
            <a:r>
              <a:rPr lang="en-US" sz="2000" dirty="0" smtClean="0"/>
              <a:t>Psychology, not strategy.</a:t>
            </a:r>
            <a:endParaRPr lang="en-US" sz="2000" dirty="0"/>
          </a:p>
          <a:p>
            <a:r>
              <a:rPr lang="en-US" sz="2000" dirty="0"/>
              <a:t>Successful traders </a:t>
            </a:r>
            <a:r>
              <a:rPr lang="en-US" sz="2000" dirty="0" smtClean="0"/>
              <a:t>are not </a:t>
            </a:r>
            <a:r>
              <a:rPr lang="en-US" sz="2000" dirty="0"/>
              <a:t>successful because of </a:t>
            </a:r>
            <a:r>
              <a:rPr lang="en-US" sz="2000" dirty="0" smtClean="0"/>
              <a:t>some secret </a:t>
            </a:r>
            <a:r>
              <a:rPr lang="en-US" sz="2000" dirty="0"/>
              <a:t>strategy or </a:t>
            </a:r>
            <a:r>
              <a:rPr lang="en-US" sz="2000" dirty="0" smtClean="0"/>
              <a:t>secret  </a:t>
            </a:r>
            <a:r>
              <a:rPr lang="en-US" sz="2000" dirty="0"/>
              <a:t>indicator but because of right </a:t>
            </a:r>
            <a:r>
              <a:rPr lang="en-US" sz="2000" dirty="0" smtClean="0"/>
              <a:t>mindset.</a:t>
            </a:r>
          </a:p>
          <a:p>
            <a:r>
              <a:rPr lang="en-US" sz="2000" dirty="0" smtClean="0"/>
              <a:t>Many new Traders constantly search for “Holy grail strategy” that can give winning trades all the time, does it Exist??......NO </a:t>
            </a:r>
          </a:p>
          <a:p>
            <a:r>
              <a:rPr lang="en-US" sz="2000" dirty="0" smtClean="0"/>
              <a:t>The secret to successful Trading does not lie in Amazing strategy or indicator…The secret lies in traders Mind.</a:t>
            </a:r>
          </a:p>
        </p:txBody>
      </p:sp>
    </p:spTree>
    <p:extLst>
      <p:ext uri="{BB962C8B-B14F-4D97-AF65-F5344CB8AC3E}">
        <p14:creationId xmlns:p14="http://schemas.microsoft.com/office/powerpoint/2010/main" val="42285527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64" y="63419"/>
            <a:ext cx="11688023" cy="1077318"/>
          </a:xfrm>
        </p:spPr>
        <p:txBody>
          <a:bodyPr/>
          <a:lstStyle/>
          <a:p>
            <a:r>
              <a:rPr lang="en-US" sz="3600" dirty="0" smtClean="0"/>
              <a:t>Powerful ways to control emotion during Trading</a:t>
            </a:r>
            <a:endParaRPr lang="en-US" sz="3600" dirty="0"/>
          </a:p>
        </p:txBody>
      </p:sp>
      <p:sp>
        <p:nvSpPr>
          <p:cNvPr id="3" name="Content Placeholder 2"/>
          <p:cNvSpPr>
            <a:spLocks noGrp="1"/>
          </p:cNvSpPr>
          <p:nvPr>
            <p:ph idx="1"/>
          </p:nvPr>
        </p:nvSpPr>
        <p:spPr>
          <a:xfrm>
            <a:off x="248969" y="774095"/>
            <a:ext cx="11787611" cy="5590492"/>
          </a:xfrm>
        </p:spPr>
        <p:txBody>
          <a:bodyPr>
            <a:normAutofit fontScale="25000" lnSpcReduction="20000"/>
          </a:bodyPr>
          <a:lstStyle/>
          <a:p>
            <a:endParaRPr lang="en-US" sz="8000" dirty="0" smtClean="0"/>
          </a:p>
          <a:p>
            <a:r>
              <a:rPr lang="en-US" sz="8000" b="1" u="sng" dirty="0" smtClean="0"/>
              <a:t>Having </a:t>
            </a:r>
            <a:r>
              <a:rPr lang="en-US" sz="8000" b="1" u="sng" dirty="0"/>
              <a:t>strict Discipline </a:t>
            </a:r>
          </a:p>
          <a:p>
            <a:pPr marL="0" indent="0">
              <a:buNone/>
            </a:pPr>
            <a:r>
              <a:rPr lang="en-US" sz="8000" dirty="0" smtClean="0"/>
              <a:t>       Trade according to entry/exit rules, never on your emotions…</a:t>
            </a:r>
          </a:p>
          <a:p>
            <a:pPr marL="0" indent="0">
              <a:buNone/>
            </a:pPr>
            <a:r>
              <a:rPr lang="en-US" sz="8000" dirty="0"/>
              <a:t> </a:t>
            </a:r>
            <a:r>
              <a:rPr lang="en-US" sz="8000" dirty="0" smtClean="0"/>
              <a:t>      Focus on following the rules, not on outcome of the trade…</a:t>
            </a:r>
          </a:p>
          <a:p>
            <a:pPr marL="0" indent="0">
              <a:buNone/>
            </a:pPr>
            <a:r>
              <a:rPr lang="en-US" sz="8000" dirty="0" smtClean="0"/>
              <a:t>       Avoid……</a:t>
            </a:r>
          </a:p>
          <a:p>
            <a:pPr marL="0" indent="0">
              <a:buNone/>
            </a:pPr>
            <a:r>
              <a:rPr lang="en-US" sz="8000" dirty="0" smtClean="0"/>
              <a:t>       Revenge Trading - (Exit once SL hits, don’t keep fighting with market)</a:t>
            </a:r>
          </a:p>
          <a:p>
            <a:pPr marL="0" indent="0">
              <a:buNone/>
            </a:pPr>
            <a:r>
              <a:rPr lang="en-US" sz="8000" dirty="0"/>
              <a:t> </a:t>
            </a:r>
            <a:r>
              <a:rPr lang="en-US" sz="8000" dirty="0" smtClean="0"/>
              <a:t>      FOMO(Fear </a:t>
            </a:r>
            <a:r>
              <a:rPr lang="en-US" sz="8000" dirty="0"/>
              <a:t>of Missing Out</a:t>
            </a:r>
            <a:r>
              <a:rPr lang="en-US" sz="8000" dirty="0" smtClean="0"/>
              <a:t>)- (if you miss one, another one will come)</a:t>
            </a:r>
            <a:endParaRPr lang="en-US" sz="8000" dirty="0"/>
          </a:p>
          <a:p>
            <a:pPr marL="0" indent="0">
              <a:buNone/>
            </a:pPr>
            <a:r>
              <a:rPr lang="en-US" sz="8000" dirty="0"/>
              <a:t>   </a:t>
            </a:r>
            <a:r>
              <a:rPr lang="en-US" sz="8000" dirty="0" smtClean="0"/>
              <a:t>    Over Trading- (Have strict rule of 2-3 Traders per day)</a:t>
            </a:r>
            <a:endParaRPr lang="en-US" sz="8000" dirty="0"/>
          </a:p>
          <a:p>
            <a:pPr marL="0" indent="0">
              <a:buNone/>
            </a:pPr>
            <a:r>
              <a:rPr lang="en-US" sz="8000" dirty="0" smtClean="0"/>
              <a:t>      </a:t>
            </a:r>
          </a:p>
          <a:p>
            <a:r>
              <a:rPr lang="en-US" sz="8000" b="1" u="sng" dirty="0"/>
              <a:t>Think logically </a:t>
            </a:r>
          </a:p>
          <a:p>
            <a:pPr marL="0" indent="0">
              <a:buNone/>
            </a:pPr>
            <a:r>
              <a:rPr lang="en-US" sz="8000" dirty="0"/>
              <a:t>     Trading is probability game, any strategy can have loosing </a:t>
            </a:r>
            <a:r>
              <a:rPr lang="en-US" sz="8000" dirty="0" smtClean="0"/>
              <a:t>streak(4-5 or more) </a:t>
            </a:r>
            <a:r>
              <a:rPr lang="en-US" sz="8000" dirty="0"/>
              <a:t>or </a:t>
            </a:r>
            <a:r>
              <a:rPr lang="en-US" sz="8000" dirty="0" smtClean="0"/>
              <a:t>winning</a:t>
            </a:r>
          </a:p>
          <a:p>
            <a:pPr marL="0" indent="0">
              <a:buNone/>
            </a:pPr>
            <a:r>
              <a:rPr lang="en-US" sz="8000" dirty="0"/>
              <a:t> </a:t>
            </a:r>
            <a:r>
              <a:rPr lang="en-US" sz="8000" dirty="0" smtClean="0"/>
              <a:t>     streak(4-5 or more) </a:t>
            </a:r>
          </a:p>
          <a:p>
            <a:pPr marL="0" indent="0">
              <a:buNone/>
            </a:pPr>
            <a:r>
              <a:rPr lang="en-US" sz="8000" dirty="0" smtClean="0"/>
              <a:t>      Have </a:t>
            </a:r>
            <a:r>
              <a:rPr lang="en-US" sz="8000" dirty="0"/>
              <a:t>discipline to Stick to your strategy through the wins/losses.</a:t>
            </a:r>
          </a:p>
          <a:p>
            <a:pPr marL="0" indent="0">
              <a:buNone/>
            </a:pPr>
            <a:r>
              <a:rPr lang="en-US" sz="8000" dirty="0" smtClean="0"/>
              <a:t>      As long as you have 50% win rate, with average win is more than your average loss, you will</a:t>
            </a:r>
          </a:p>
          <a:p>
            <a:pPr marL="0" indent="0">
              <a:buNone/>
            </a:pPr>
            <a:r>
              <a:rPr lang="en-US" sz="8000" dirty="0"/>
              <a:t> </a:t>
            </a:r>
            <a:r>
              <a:rPr lang="en-US" sz="8000" dirty="0" smtClean="0"/>
              <a:t>     stay profitable over log run.</a:t>
            </a:r>
            <a:endParaRPr lang="en-US" sz="8000" dirty="0"/>
          </a:p>
          <a:p>
            <a:pPr marL="0" indent="0">
              <a:buNone/>
            </a:pPr>
            <a:endParaRPr lang="en-US" sz="8000" dirty="0"/>
          </a:p>
          <a:p>
            <a:pPr marL="0" indent="0">
              <a:buNone/>
            </a:pPr>
            <a:endParaRPr lang="en-US" sz="3200" dirty="0" smtClean="0"/>
          </a:p>
          <a:p>
            <a:pPr marL="0" indent="0">
              <a:buNone/>
            </a:pPr>
            <a:r>
              <a:rPr lang="en-US" dirty="0"/>
              <a:t> </a:t>
            </a: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1736164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43" y="153908"/>
            <a:ext cx="11778557" cy="1113531"/>
          </a:xfrm>
        </p:spPr>
        <p:txBody>
          <a:bodyPr/>
          <a:lstStyle/>
          <a:p>
            <a:r>
              <a:rPr lang="en-US" sz="3600" dirty="0"/>
              <a:t>Powerful ways to control emotion during Trading</a:t>
            </a:r>
            <a:r>
              <a:rPr lang="en-US" sz="4400" dirty="0"/>
              <a:t/>
            </a:r>
            <a:br>
              <a:rPr lang="en-US" sz="4400" dirty="0"/>
            </a:br>
            <a:endParaRPr lang="en-US" dirty="0"/>
          </a:p>
        </p:txBody>
      </p:sp>
      <p:sp>
        <p:nvSpPr>
          <p:cNvPr id="3" name="Content Placeholder 2"/>
          <p:cNvSpPr>
            <a:spLocks noGrp="1"/>
          </p:cNvSpPr>
          <p:nvPr>
            <p:ph idx="1"/>
          </p:nvPr>
        </p:nvSpPr>
        <p:spPr>
          <a:xfrm>
            <a:off x="313856" y="923453"/>
            <a:ext cx="11564291" cy="5549775"/>
          </a:xfrm>
        </p:spPr>
        <p:txBody>
          <a:bodyPr>
            <a:normAutofit fontScale="25000" lnSpcReduction="20000"/>
          </a:bodyPr>
          <a:lstStyle/>
          <a:p>
            <a:r>
              <a:rPr lang="en-US" sz="7200" b="1" u="sng" dirty="0" smtClean="0"/>
              <a:t>Have </a:t>
            </a:r>
            <a:r>
              <a:rPr lang="en-US" sz="7200" b="1" u="sng" dirty="0"/>
              <a:t>confidence</a:t>
            </a:r>
          </a:p>
          <a:p>
            <a:pPr marL="0" indent="0">
              <a:buNone/>
            </a:pPr>
            <a:r>
              <a:rPr lang="en-US" sz="7200" dirty="0"/>
              <a:t>     Having confidence doesn’t mean having confidence to take big trades, but having</a:t>
            </a:r>
          </a:p>
          <a:p>
            <a:pPr marL="0" indent="0">
              <a:buNone/>
            </a:pPr>
            <a:r>
              <a:rPr lang="en-US" sz="7200" dirty="0"/>
              <a:t>     confidence in your </a:t>
            </a:r>
            <a:r>
              <a:rPr lang="en-US" sz="7200" dirty="0" smtClean="0"/>
              <a:t>strategy.</a:t>
            </a:r>
          </a:p>
          <a:p>
            <a:pPr marL="0" indent="0">
              <a:buNone/>
            </a:pPr>
            <a:r>
              <a:rPr lang="en-US" sz="7200" dirty="0"/>
              <a:t> </a:t>
            </a:r>
            <a:r>
              <a:rPr lang="en-US" sz="7200" dirty="0" smtClean="0"/>
              <a:t>    Stick to one strategy and master it, don’t jump </a:t>
            </a:r>
            <a:r>
              <a:rPr lang="en-US" sz="7200" dirty="0"/>
              <a:t>from one strategy to another </a:t>
            </a:r>
            <a:r>
              <a:rPr lang="en-US" sz="7200" dirty="0" smtClean="0"/>
              <a:t>strategy</a:t>
            </a:r>
            <a:r>
              <a:rPr lang="en-US" sz="7200" dirty="0"/>
              <a:t>.</a:t>
            </a:r>
          </a:p>
          <a:p>
            <a:pPr marL="0" indent="0">
              <a:buNone/>
            </a:pPr>
            <a:endParaRPr lang="en-US" sz="7200" dirty="0"/>
          </a:p>
          <a:p>
            <a:r>
              <a:rPr lang="en-US" sz="7200" b="1" u="sng" dirty="0"/>
              <a:t>Self Analysis</a:t>
            </a:r>
          </a:p>
          <a:p>
            <a:pPr marL="0" indent="0">
              <a:buNone/>
            </a:pPr>
            <a:r>
              <a:rPr lang="en-US" sz="7200" dirty="0" smtClean="0"/>
              <a:t>    Do a self analysis on your personality – Ask yourself what’s your weakness ? Are you an impatient</a:t>
            </a:r>
          </a:p>
          <a:p>
            <a:pPr marL="0" indent="0">
              <a:buNone/>
            </a:pPr>
            <a:r>
              <a:rPr lang="en-US" sz="7200" dirty="0"/>
              <a:t>  </a:t>
            </a:r>
            <a:r>
              <a:rPr lang="en-US" sz="7200" dirty="0" smtClean="0"/>
              <a:t>  person? Are you a </a:t>
            </a:r>
            <a:r>
              <a:rPr lang="en-US" sz="7200" dirty="0"/>
              <a:t>short tempered? Are you </a:t>
            </a:r>
            <a:r>
              <a:rPr lang="en-US" sz="7200" dirty="0" smtClean="0"/>
              <a:t>Egoistic person? Are you Revengeful?</a:t>
            </a:r>
          </a:p>
          <a:p>
            <a:pPr marL="0" indent="0">
              <a:buNone/>
            </a:pPr>
            <a:r>
              <a:rPr lang="en-US" sz="7200" dirty="0"/>
              <a:t> </a:t>
            </a:r>
            <a:r>
              <a:rPr lang="en-US" sz="7200" dirty="0" smtClean="0"/>
              <a:t>   If answer is YES to anyone of them then work on it, because your personality reflects in your trading.</a:t>
            </a:r>
            <a:endParaRPr lang="en-US" sz="7200" dirty="0"/>
          </a:p>
          <a:p>
            <a:pPr marL="0" indent="0">
              <a:buNone/>
            </a:pPr>
            <a:endParaRPr lang="en-US" sz="7200" dirty="0" smtClean="0"/>
          </a:p>
          <a:p>
            <a:r>
              <a:rPr lang="en-US" sz="7200" dirty="0"/>
              <a:t> </a:t>
            </a:r>
            <a:r>
              <a:rPr lang="en-US" sz="7200" b="1" u="sng" dirty="0" smtClean="0"/>
              <a:t>Patience</a:t>
            </a:r>
            <a:endParaRPr lang="en-US" sz="7200" b="1" u="sng" dirty="0"/>
          </a:p>
          <a:p>
            <a:pPr marL="0" indent="0">
              <a:buNone/>
            </a:pPr>
            <a:r>
              <a:rPr lang="en-US" sz="7200" dirty="0"/>
              <a:t>     Wait patiently for right set up, only trade when there is high probability set up/pattern.</a:t>
            </a:r>
          </a:p>
          <a:p>
            <a:pPr marL="0" indent="0">
              <a:buNone/>
            </a:pPr>
            <a:r>
              <a:rPr lang="en-US" sz="7200" dirty="0"/>
              <a:t>     When you are in doubt, do nothing, don’t trade.</a:t>
            </a:r>
          </a:p>
          <a:p>
            <a:pPr marL="0" indent="0">
              <a:buNone/>
            </a:pPr>
            <a:r>
              <a:rPr lang="en-US" sz="7200" dirty="0"/>
              <a:t>     Day trader doesn’t mean one has to be constantly trading the entire day. Taking 10 -15 </a:t>
            </a:r>
            <a:r>
              <a:rPr lang="en-US" sz="7200" dirty="0" smtClean="0"/>
              <a:t>trades….</a:t>
            </a:r>
          </a:p>
          <a:p>
            <a:pPr marL="0" indent="0">
              <a:buNone/>
            </a:pPr>
            <a:r>
              <a:rPr lang="en-US" sz="7200" dirty="0"/>
              <a:t> </a:t>
            </a:r>
            <a:r>
              <a:rPr lang="en-US" sz="7200" dirty="0" smtClean="0"/>
              <a:t>    1-2 good trades per day enough to stay profitable month after month.</a:t>
            </a:r>
            <a:endParaRPr lang="en-US" sz="7200" dirty="0"/>
          </a:p>
          <a:p>
            <a:pPr marL="0" indent="0">
              <a:buNone/>
            </a:pPr>
            <a:endParaRPr lang="en-US" sz="6400" dirty="0" smtClean="0"/>
          </a:p>
          <a:p>
            <a:pPr marL="0" indent="0">
              <a:buNone/>
            </a:pPr>
            <a:r>
              <a:rPr lang="en-US" sz="6400" dirty="0"/>
              <a:t> </a:t>
            </a:r>
            <a:r>
              <a:rPr lang="en-US" sz="6400" dirty="0" smtClean="0"/>
              <a:t> </a:t>
            </a:r>
            <a:endParaRPr lang="en-US" dirty="0" smtClean="0"/>
          </a:p>
          <a:p>
            <a:pPr marL="0" indent="0">
              <a:buNone/>
            </a:pPr>
            <a:r>
              <a:rPr lang="en-US" dirty="0"/>
              <a:t> </a:t>
            </a:r>
            <a:r>
              <a:rPr lang="en-US" dirty="0" smtClean="0"/>
              <a:t>   </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399854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62" y="0"/>
            <a:ext cx="11932467" cy="878141"/>
          </a:xfrm>
        </p:spPr>
        <p:txBody>
          <a:bodyPr/>
          <a:lstStyle/>
          <a:p>
            <a:r>
              <a:rPr lang="en-US" sz="3600" dirty="0" smtClean="0"/>
              <a:t>Top reasons behind my Trading success</a:t>
            </a:r>
            <a:endParaRPr lang="en-US" sz="3600" dirty="0"/>
          </a:p>
        </p:txBody>
      </p:sp>
      <p:sp>
        <p:nvSpPr>
          <p:cNvPr id="3" name="Content Placeholder 2"/>
          <p:cNvSpPr>
            <a:spLocks noGrp="1"/>
          </p:cNvSpPr>
          <p:nvPr>
            <p:ph idx="1"/>
          </p:nvPr>
        </p:nvSpPr>
        <p:spPr>
          <a:xfrm>
            <a:off x="107307" y="845828"/>
            <a:ext cx="11954576" cy="5871410"/>
          </a:xfrm>
        </p:spPr>
        <p:txBody>
          <a:bodyPr>
            <a:normAutofit fontScale="92500"/>
          </a:bodyPr>
          <a:lstStyle/>
          <a:p>
            <a:pPr marL="0" indent="0">
              <a:buNone/>
            </a:pPr>
            <a:r>
              <a:rPr lang="en-US" sz="2400" dirty="0" smtClean="0"/>
              <a:t>1) I am not in Trading business because of easy money or its giving me financial freedom, but I have real passion for Trading and passionate about chart analysis.</a:t>
            </a:r>
          </a:p>
          <a:p>
            <a:pPr marL="0" indent="0">
              <a:buNone/>
            </a:pPr>
            <a:r>
              <a:rPr lang="en-US" sz="2400" dirty="0"/>
              <a:t>2</a:t>
            </a:r>
            <a:r>
              <a:rPr lang="en-US" sz="2400" dirty="0" smtClean="0"/>
              <a:t>) I have no Financial liabilities – No big EMIs to pay/Not depending on my trading profit to run the house, I am in NO pressure to make profit every day by trading.</a:t>
            </a:r>
          </a:p>
          <a:p>
            <a:pPr marL="0" indent="0">
              <a:buNone/>
            </a:pPr>
            <a:r>
              <a:rPr lang="en-US" sz="2400" dirty="0"/>
              <a:t>3</a:t>
            </a:r>
            <a:r>
              <a:rPr lang="en-US" sz="2400" dirty="0" smtClean="0"/>
              <a:t>)I trade only 2 instruments(Nifty &amp;Bank Nifty) day in and day out, that’s giving me a great edge and helps me in understanding its movement on daily basis.</a:t>
            </a:r>
          </a:p>
          <a:p>
            <a:pPr marL="0" indent="0">
              <a:buNone/>
            </a:pPr>
            <a:r>
              <a:rPr lang="en-US" sz="2400" dirty="0"/>
              <a:t>4</a:t>
            </a:r>
            <a:r>
              <a:rPr lang="en-US" sz="2400" dirty="0" smtClean="0"/>
              <a:t>)I have more than Five hundreds of EOD (end of the day)charts saved in my computer, which I analyze on regular basis, and that helped me in mastering chart reading.</a:t>
            </a:r>
          </a:p>
          <a:p>
            <a:pPr marL="0" indent="0">
              <a:buNone/>
            </a:pPr>
            <a:r>
              <a:rPr lang="en-US" sz="2400" dirty="0" smtClean="0"/>
              <a:t>5) </a:t>
            </a:r>
            <a:r>
              <a:rPr lang="en-US" sz="2400" dirty="0"/>
              <a:t>I have set strict rules in my trading, like not more than 2 trades per day, and max. loss  -2R per day</a:t>
            </a:r>
            <a:r>
              <a:rPr lang="en-US" sz="2400" dirty="0" smtClean="0"/>
              <a:t>.</a:t>
            </a:r>
          </a:p>
          <a:p>
            <a:pPr marL="0" indent="0">
              <a:buNone/>
            </a:pPr>
            <a:r>
              <a:rPr lang="en-US" sz="2400" dirty="0" smtClean="0"/>
              <a:t>6) I treat Day Trading as a serious business, I treat my SL like cost of doing my business.</a:t>
            </a:r>
          </a:p>
          <a:p>
            <a:pPr marL="0" indent="0">
              <a:buNone/>
            </a:pPr>
            <a:r>
              <a:rPr lang="en-US" sz="2400" dirty="0" smtClean="0"/>
              <a:t>7) I have realized that to become better trader, one has to be better human being first, so I worked on my shortcomings which reflected in my trading performance.</a:t>
            </a:r>
          </a:p>
          <a:p>
            <a:pPr marL="0" indent="0">
              <a:buNone/>
            </a:pPr>
            <a:endParaRPr lang="en-US" sz="1800" dirty="0" smtClean="0"/>
          </a:p>
          <a:p>
            <a:pPr marL="0" indent="0">
              <a:buNone/>
            </a:pPr>
            <a:endParaRPr lang="en-US" dirty="0"/>
          </a:p>
        </p:txBody>
      </p:sp>
      <p:sp>
        <p:nvSpPr>
          <p:cNvPr id="4" name="TextBox 3"/>
          <p:cNvSpPr txBox="1"/>
          <p:nvPr/>
        </p:nvSpPr>
        <p:spPr>
          <a:xfrm>
            <a:off x="9696927" y="631712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299690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379" y="10069"/>
            <a:ext cx="9404723" cy="823821"/>
          </a:xfrm>
        </p:spPr>
        <p:txBody>
          <a:bodyPr/>
          <a:lstStyle/>
          <a:p>
            <a:r>
              <a:rPr lang="en-US" dirty="0" smtClean="0"/>
              <a:t>CPR on daily chart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16" y="813975"/>
            <a:ext cx="5683625" cy="58972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464" y="833890"/>
            <a:ext cx="5848540" cy="5877364"/>
          </a:xfrm>
          <a:prstGeom prst="rect">
            <a:avLst/>
          </a:prstGeom>
        </p:spPr>
      </p:pic>
      <p:sp>
        <p:nvSpPr>
          <p:cNvPr id="6" name="TextBox 5"/>
          <p:cNvSpPr txBox="1"/>
          <p:nvPr/>
        </p:nvSpPr>
        <p:spPr>
          <a:xfrm>
            <a:off x="9669102" y="6311144"/>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9199607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368" y="751438"/>
            <a:ext cx="11117656" cy="549696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6000" dirty="0" smtClean="0"/>
              <a:t>THANK YOU</a:t>
            </a:r>
            <a:endParaRPr lang="en-US" sz="6000" dirty="0"/>
          </a:p>
        </p:txBody>
      </p:sp>
    </p:spTree>
    <p:extLst>
      <p:ext uri="{BB962C8B-B14F-4D97-AF65-F5344CB8AC3E}">
        <p14:creationId xmlns:p14="http://schemas.microsoft.com/office/powerpoint/2010/main" val="2009829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05" y="0"/>
            <a:ext cx="11894671" cy="688063"/>
          </a:xfrm>
        </p:spPr>
        <p:txBody>
          <a:bodyPr/>
          <a:lstStyle/>
          <a:p>
            <a:r>
              <a:rPr lang="en-US" sz="3200" dirty="0" smtClean="0"/>
              <a:t>Price staying above CPR on uptrend (most of the time)</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47" y="588475"/>
            <a:ext cx="11968829" cy="6201623"/>
          </a:xfrm>
        </p:spPr>
      </p:pic>
    </p:spTree>
    <p:extLst>
      <p:ext uri="{BB962C8B-B14F-4D97-AF65-F5344CB8AC3E}">
        <p14:creationId xmlns:p14="http://schemas.microsoft.com/office/powerpoint/2010/main" val="1834802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00" y="315809"/>
            <a:ext cx="9701996" cy="698179"/>
          </a:xfrm>
        </p:spPr>
        <p:txBody>
          <a:bodyPr/>
          <a:lstStyle/>
          <a:p>
            <a:r>
              <a:rPr lang="en-US" dirty="0" smtClean="0"/>
              <a:t>Basics of Price action </a:t>
            </a:r>
            <a:endParaRPr lang="en-US" dirty="0"/>
          </a:p>
        </p:txBody>
      </p:sp>
      <p:sp>
        <p:nvSpPr>
          <p:cNvPr id="3" name="Content Placeholder 2"/>
          <p:cNvSpPr>
            <a:spLocks noGrp="1"/>
          </p:cNvSpPr>
          <p:nvPr>
            <p:ph idx="1"/>
          </p:nvPr>
        </p:nvSpPr>
        <p:spPr>
          <a:xfrm>
            <a:off x="253499" y="1602464"/>
            <a:ext cx="11660863" cy="4834551"/>
          </a:xfrm>
        </p:spPr>
        <p:txBody>
          <a:bodyPr/>
          <a:lstStyle/>
          <a:p>
            <a:pPr marL="0" indent="0">
              <a:buNone/>
            </a:pPr>
            <a:r>
              <a:rPr lang="en-US" dirty="0" smtClean="0"/>
              <a:t>Price action is a method where a Trader makes a decision based on actual price action by  candle by candle movement on the chart.</a:t>
            </a:r>
          </a:p>
          <a:p>
            <a:pPr marL="0" indent="0">
              <a:buNone/>
            </a:pPr>
            <a:endParaRPr lang="en-US" dirty="0" smtClean="0"/>
          </a:p>
          <a:p>
            <a:pPr marL="0" indent="0">
              <a:buNone/>
            </a:pPr>
            <a:r>
              <a:rPr lang="en-US" dirty="0" smtClean="0"/>
              <a:t>Trader assesses and takes the trade based </a:t>
            </a:r>
            <a:r>
              <a:rPr lang="en-US" dirty="0"/>
              <a:t>on </a:t>
            </a:r>
            <a:r>
              <a:rPr lang="en-US" dirty="0" smtClean="0"/>
              <a:t>support and resistance and </a:t>
            </a:r>
            <a:r>
              <a:rPr lang="en-US" dirty="0"/>
              <a:t>aggressiveness of </a:t>
            </a:r>
            <a:r>
              <a:rPr lang="en-US" dirty="0" smtClean="0"/>
              <a:t>buying and selling at those levels with candlestick patterns.</a:t>
            </a:r>
          </a:p>
          <a:p>
            <a:pPr marL="0" indent="0">
              <a:buNone/>
            </a:pPr>
            <a:endParaRPr lang="en-US" dirty="0"/>
          </a:p>
          <a:p>
            <a:pPr marL="0" indent="0">
              <a:buNone/>
            </a:pPr>
            <a:r>
              <a:rPr lang="en-US" dirty="0" smtClean="0"/>
              <a:t>Decision to buy or sell is taken based on price behavior at important locations on the chart.</a:t>
            </a:r>
          </a:p>
          <a:p>
            <a:pPr marL="0" indent="0">
              <a:buNone/>
            </a:pPr>
            <a:endParaRPr lang="en-US" dirty="0" smtClean="0"/>
          </a:p>
          <a:p>
            <a:pPr marL="0" indent="0">
              <a:buNone/>
            </a:pPr>
            <a:r>
              <a:rPr lang="en-US" dirty="0"/>
              <a:t>Price action trader is the one who trades without any lagging indicators like RSI/Bollinger bands/MACD/</a:t>
            </a:r>
            <a:r>
              <a:rPr lang="en-US" dirty="0" err="1"/>
              <a:t>Stockastic</a:t>
            </a:r>
            <a:r>
              <a:rPr lang="en-US" dirty="0"/>
              <a:t> etc. on his chart and analyze chart by just price movements.</a:t>
            </a:r>
          </a:p>
          <a:p>
            <a:pPr marL="0" indent="0">
              <a:buNone/>
            </a:pPr>
            <a:endParaRPr lang="en-US" dirty="0"/>
          </a:p>
        </p:txBody>
      </p:sp>
      <p:sp>
        <p:nvSpPr>
          <p:cNvPr id="5" name="TextBox 4"/>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04774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437" y="90580"/>
            <a:ext cx="11449319" cy="1400530"/>
          </a:xfrm>
        </p:spPr>
        <p:txBody>
          <a:bodyPr/>
          <a:lstStyle/>
          <a:p>
            <a:r>
              <a:rPr lang="en-US" sz="3600" dirty="0" smtClean="0"/>
              <a:t>3 Important </a:t>
            </a:r>
            <a:r>
              <a:rPr lang="en-US" sz="3600" dirty="0"/>
              <a:t>candle sticks in Day Trading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65" y="823865"/>
            <a:ext cx="11657549" cy="5939074"/>
          </a:xfrm>
        </p:spPr>
      </p:pic>
    </p:spTree>
    <p:extLst>
      <p:ext uri="{BB962C8B-B14F-4D97-AF65-F5344CB8AC3E}">
        <p14:creationId xmlns:p14="http://schemas.microsoft.com/office/powerpoint/2010/main" val="17208140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1" y="99634"/>
            <a:ext cx="11805721" cy="1400530"/>
          </a:xfrm>
        </p:spPr>
        <p:txBody>
          <a:bodyPr/>
          <a:lstStyle/>
          <a:p>
            <a:r>
              <a:rPr lang="en-US" sz="3600" dirty="0" smtClean="0"/>
              <a:t>How to prepare yourself and your chart before market open</a:t>
            </a:r>
            <a:endParaRPr lang="en-US" sz="3600" dirty="0"/>
          </a:p>
        </p:txBody>
      </p:sp>
      <p:sp>
        <p:nvSpPr>
          <p:cNvPr id="3" name="Content Placeholder 2"/>
          <p:cNvSpPr>
            <a:spLocks noGrp="1"/>
          </p:cNvSpPr>
          <p:nvPr>
            <p:ph idx="1"/>
          </p:nvPr>
        </p:nvSpPr>
        <p:spPr>
          <a:xfrm>
            <a:off x="190121" y="1294646"/>
            <a:ext cx="11905309" cy="5450186"/>
          </a:xfrm>
        </p:spPr>
        <p:txBody>
          <a:bodyPr>
            <a:normAutofit lnSpcReduction="10000"/>
          </a:bodyPr>
          <a:lstStyle/>
          <a:p>
            <a:pPr marL="0" indent="0">
              <a:buNone/>
            </a:pPr>
            <a:r>
              <a:rPr lang="en-US" u="sng" dirty="0" smtClean="0"/>
              <a:t>Preparing yourself:</a:t>
            </a:r>
          </a:p>
          <a:p>
            <a:pPr marL="0" indent="0">
              <a:buNone/>
            </a:pPr>
            <a:r>
              <a:rPr lang="en-US" dirty="0" smtClean="0"/>
              <a:t>1)</a:t>
            </a:r>
            <a:r>
              <a:rPr lang="en-US" dirty="0"/>
              <a:t>W</a:t>
            </a:r>
            <a:r>
              <a:rPr lang="en-US" dirty="0" smtClean="0"/>
              <a:t>atch US Market close previous night 2)Watch Asian markets  3)Watch SGX Nifty (up/down? by how many points?) </a:t>
            </a:r>
          </a:p>
          <a:p>
            <a:pPr marL="0" indent="0">
              <a:buNone/>
            </a:pPr>
            <a:r>
              <a:rPr lang="en-US" dirty="0" smtClean="0"/>
              <a:t>(Ref.moneycontrol.com)</a:t>
            </a:r>
          </a:p>
          <a:p>
            <a:pPr marL="0" indent="0">
              <a:buNone/>
            </a:pPr>
            <a:endParaRPr lang="en-US" dirty="0"/>
          </a:p>
          <a:p>
            <a:pPr marL="0" indent="0">
              <a:buNone/>
            </a:pPr>
            <a:r>
              <a:rPr lang="en-US" u="sng" dirty="0" smtClean="0"/>
              <a:t>Preparing your chart:</a:t>
            </a:r>
          </a:p>
          <a:p>
            <a:pPr marL="0" indent="0">
              <a:buNone/>
            </a:pPr>
            <a:r>
              <a:rPr lang="en-US" u="sng" dirty="0" smtClean="0"/>
              <a:t>5  Min. chart more ideal for Day Trading </a:t>
            </a:r>
            <a:r>
              <a:rPr lang="en-US" dirty="0" smtClean="0"/>
              <a:t>.</a:t>
            </a:r>
          </a:p>
          <a:p>
            <a:pPr marL="0" indent="0">
              <a:buNone/>
            </a:pPr>
            <a:r>
              <a:rPr lang="en-US" dirty="0" smtClean="0"/>
              <a:t>1)Mark previous day high/low, previous day swings/turning points on current day (Refer 5 min TF)</a:t>
            </a:r>
          </a:p>
          <a:p>
            <a:pPr marL="0" indent="0">
              <a:buNone/>
            </a:pPr>
            <a:r>
              <a:rPr lang="en-US" dirty="0" smtClean="0"/>
              <a:t>2)Mark if any remarkable selling/buying zone from previous few sessions(Refer 15/30 min TF) and mark if any virgin CPR in past session.</a:t>
            </a:r>
          </a:p>
          <a:p>
            <a:pPr marL="0" indent="0">
              <a:buNone/>
            </a:pPr>
            <a:r>
              <a:rPr lang="en-US" dirty="0" smtClean="0"/>
              <a:t>3)Mark important previous swing highs/lows and gaps on daily TF.(Refer Daily TF)</a:t>
            </a:r>
          </a:p>
          <a:p>
            <a:pPr marL="0" indent="0">
              <a:buNone/>
            </a:pPr>
            <a:r>
              <a:rPr lang="en-US" dirty="0" smtClean="0"/>
              <a:t>5)If you trade only Index(like me) then better have both Nifty &amp; Bank Nifty in one screen(split screen)</a:t>
            </a:r>
          </a:p>
          <a:p>
            <a:pPr marL="0" indent="0">
              <a:buNone/>
            </a:pPr>
            <a:endParaRPr lang="en-US" dirty="0"/>
          </a:p>
        </p:txBody>
      </p:sp>
      <p:sp>
        <p:nvSpPr>
          <p:cNvPr id="4" name="TextBox 3"/>
          <p:cNvSpPr txBox="1"/>
          <p:nvPr/>
        </p:nvSpPr>
        <p:spPr>
          <a:xfrm>
            <a:off x="9741528" y="64578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03708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59" y="96441"/>
            <a:ext cx="11177715" cy="1400530"/>
          </a:xfrm>
        </p:spPr>
        <p:txBody>
          <a:bodyPr/>
          <a:lstStyle/>
          <a:p>
            <a:r>
              <a:rPr lang="en-US" sz="3600" dirty="0" smtClean="0"/>
              <a:t>Important levels on your chart for Day Trading</a:t>
            </a:r>
            <a:endParaRPr lang="en-US" sz="3600" dirty="0"/>
          </a:p>
        </p:txBody>
      </p:sp>
      <p:sp>
        <p:nvSpPr>
          <p:cNvPr id="3" name="Content Placeholder 2"/>
          <p:cNvSpPr>
            <a:spLocks noGrp="1"/>
          </p:cNvSpPr>
          <p:nvPr>
            <p:ph idx="1"/>
          </p:nvPr>
        </p:nvSpPr>
        <p:spPr>
          <a:xfrm>
            <a:off x="247759" y="597529"/>
            <a:ext cx="11766190" cy="6083927"/>
          </a:xfrm>
        </p:spPr>
        <p:txBody>
          <a:bodyPr>
            <a:normAutofit fontScale="92500" lnSpcReduction="20000"/>
          </a:bodyPr>
          <a:lstStyle/>
          <a:p>
            <a:pPr marL="0" indent="0">
              <a:buNone/>
            </a:pPr>
            <a:endParaRPr lang="en-US" dirty="0" smtClean="0"/>
          </a:p>
          <a:p>
            <a:pPr marL="0" indent="0">
              <a:buNone/>
            </a:pPr>
            <a:r>
              <a:rPr lang="en-US" sz="2200" dirty="0" smtClean="0"/>
              <a:t>Previous Day High(PDH)</a:t>
            </a:r>
          </a:p>
          <a:p>
            <a:pPr marL="0" indent="0">
              <a:buNone/>
            </a:pPr>
            <a:r>
              <a:rPr lang="en-US" sz="2200" dirty="0" smtClean="0"/>
              <a:t>Previous Day Low(PDL)</a:t>
            </a:r>
          </a:p>
          <a:p>
            <a:pPr marL="0" indent="0">
              <a:buNone/>
            </a:pPr>
            <a:r>
              <a:rPr lang="en-US" sz="2200" dirty="0" smtClean="0"/>
              <a:t>Previous Day turning point/swing point</a:t>
            </a:r>
          </a:p>
          <a:p>
            <a:pPr marL="0" indent="0">
              <a:buNone/>
            </a:pPr>
            <a:endParaRPr lang="en-US" sz="2200" dirty="0"/>
          </a:p>
          <a:p>
            <a:pPr marL="0" indent="0">
              <a:buNone/>
            </a:pPr>
            <a:r>
              <a:rPr lang="en-US" sz="2200" dirty="0" smtClean="0"/>
              <a:t>Days High(DH)</a:t>
            </a:r>
          </a:p>
          <a:p>
            <a:pPr marL="0" indent="0">
              <a:buNone/>
            </a:pPr>
            <a:r>
              <a:rPr lang="en-US" sz="2200" dirty="0" smtClean="0"/>
              <a:t>Days Low(DL)</a:t>
            </a:r>
          </a:p>
          <a:p>
            <a:pPr marL="0" indent="0">
              <a:buNone/>
            </a:pPr>
            <a:endParaRPr lang="en-US" sz="2200" dirty="0" smtClean="0"/>
          </a:p>
          <a:p>
            <a:pPr marL="0" indent="0">
              <a:buNone/>
            </a:pPr>
            <a:r>
              <a:rPr lang="en-US" sz="2200" dirty="0" smtClean="0"/>
              <a:t>Previous selling zone(Supply zone)</a:t>
            </a:r>
          </a:p>
          <a:p>
            <a:pPr marL="0" indent="0">
              <a:buNone/>
            </a:pPr>
            <a:r>
              <a:rPr lang="en-US" sz="2200" dirty="0" smtClean="0"/>
              <a:t>Previous buying zone (Demand zone)</a:t>
            </a:r>
          </a:p>
          <a:p>
            <a:pPr marL="0" indent="0">
              <a:buNone/>
            </a:pPr>
            <a:endParaRPr lang="en-US" sz="2200" dirty="0"/>
          </a:p>
          <a:p>
            <a:pPr marL="0" indent="0">
              <a:buNone/>
            </a:pPr>
            <a:r>
              <a:rPr lang="en-US" sz="2200" dirty="0" smtClean="0"/>
              <a:t>CPR</a:t>
            </a:r>
          </a:p>
          <a:p>
            <a:pPr marL="0" indent="0">
              <a:buNone/>
            </a:pPr>
            <a:r>
              <a:rPr lang="en-US" sz="2200" dirty="0" smtClean="0"/>
              <a:t>Virgin CPR</a:t>
            </a:r>
          </a:p>
          <a:p>
            <a:pPr marL="0" indent="0">
              <a:buNone/>
            </a:pPr>
            <a:r>
              <a:rPr lang="en-US" sz="2200" dirty="0" smtClean="0"/>
              <a:t>Pivot points-daily/weekly/monthly</a:t>
            </a:r>
          </a:p>
          <a:p>
            <a:pPr marL="0" indent="0">
              <a:buNone/>
            </a:pPr>
            <a:r>
              <a:rPr lang="en-US" sz="2200" dirty="0" smtClean="0"/>
              <a:t>(It is high probability set up if </a:t>
            </a:r>
            <a:r>
              <a:rPr lang="en-US" sz="2200" dirty="0"/>
              <a:t>2 </a:t>
            </a:r>
            <a:r>
              <a:rPr lang="en-US" sz="2200" dirty="0" smtClean="0"/>
              <a:t>pivots(daily/weekly/monthly) at </a:t>
            </a:r>
            <a:r>
              <a:rPr lang="en-US" sz="2200" dirty="0"/>
              <a:t>same </a:t>
            </a:r>
            <a:r>
              <a:rPr lang="en-US" sz="2200" dirty="0" smtClean="0"/>
              <a:t>level/pivot with PDH/PDL with some pivot point at same levels </a:t>
            </a:r>
            <a:r>
              <a:rPr lang="en-US" sz="2200" dirty="0" err="1" smtClean="0"/>
              <a:t>etc</a:t>
            </a:r>
            <a:r>
              <a:rPr lang="en-US" sz="2200" dirty="0" smtClean="0"/>
              <a:t>)</a:t>
            </a:r>
            <a:endParaRPr lang="en-US" sz="2200" dirty="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370992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04" y="81526"/>
            <a:ext cx="9245076" cy="1400530"/>
          </a:xfrm>
        </p:spPr>
        <p:txBody>
          <a:bodyPr/>
          <a:lstStyle/>
          <a:p>
            <a:r>
              <a:rPr lang="en-US" dirty="0" smtClean="0"/>
              <a:t>Introduction</a:t>
            </a:r>
            <a:endParaRPr lang="en-US" dirty="0"/>
          </a:p>
        </p:txBody>
      </p:sp>
      <p:sp>
        <p:nvSpPr>
          <p:cNvPr id="3" name="Content Placeholder 2"/>
          <p:cNvSpPr>
            <a:spLocks noGrp="1"/>
          </p:cNvSpPr>
          <p:nvPr>
            <p:ph idx="1"/>
          </p:nvPr>
        </p:nvSpPr>
        <p:spPr>
          <a:xfrm>
            <a:off x="271604" y="781791"/>
            <a:ext cx="11642758" cy="5658415"/>
          </a:xfrm>
        </p:spPr>
        <p:txBody>
          <a:bodyPr>
            <a:normAutofit fontScale="92500" lnSpcReduction="10000"/>
          </a:bodyPr>
          <a:lstStyle/>
          <a:p>
            <a:pPr marL="0" indent="0">
              <a:buNone/>
            </a:pPr>
            <a:r>
              <a:rPr lang="en-US" dirty="0" smtClean="0"/>
              <a:t>Hello …</a:t>
            </a:r>
          </a:p>
          <a:p>
            <a:pPr marL="0" indent="0">
              <a:buNone/>
            </a:pPr>
            <a:r>
              <a:rPr lang="en-US" dirty="0" smtClean="0"/>
              <a:t>Welcome you all to my webinar on Day Trading with “Pivot points &amp; Price Action”</a:t>
            </a:r>
          </a:p>
          <a:p>
            <a:pPr marL="0" indent="0">
              <a:buNone/>
            </a:pPr>
            <a:endParaRPr lang="en-US" dirty="0" smtClean="0"/>
          </a:p>
          <a:p>
            <a:pPr marL="0" indent="0">
              <a:buNone/>
            </a:pPr>
            <a:r>
              <a:rPr lang="en-US" dirty="0" smtClean="0"/>
              <a:t>My name is Vikram, I am a self learned Trader, I have previously worked in Sales, Marketing, Business Development and Training profile for close to 2 decades</a:t>
            </a:r>
            <a:r>
              <a:rPr lang="en-US" dirty="0" smtClean="0"/>
              <a:t>.</a:t>
            </a:r>
          </a:p>
          <a:p>
            <a:pPr marL="0" indent="0">
              <a:buNone/>
            </a:pPr>
            <a:endParaRPr lang="en-US" dirty="0" smtClean="0"/>
          </a:p>
          <a:p>
            <a:pPr marL="0" indent="0">
              <a:buNone/>
            </a:pPr>
            <a:r>
              <a:rPr lang="en-US" dirty="0"/>
              <a:t>I am also a founder of blog called </a:t>
            </a:r>
            <a:r>
              <a:rPr lang="en-US" b="1" dirty="0"/>
              <a:t>pivotcall.com</a:t>
            </a:r>
            <a:r>
              <a:rPr lang="en-US" dirty="0"/>
              <a:t>, which is a Trading educational blog.</a:t>
            </a:r>
          </a:p>
          <a:p>
            <a:pPr marL="0" indent="0">
              <a:buNone/>
            </a:pPr>
            <a:endParaRPr lang="en-US" dirty="0" smtClean="0"/>
          </a:p>
          <a:p>
            <a:pPr marL="0" indent="0">
              <a:buNone/>
            </a:pPr>
            <a:r>
              <a:rPr lang="en-US" dirty="0"/>
              <a:t>I have been Trading </a:t>
            </a:r>
            <a:r>
              <a:rPr lang="en-US" dirty="0" smtClean="0"/>
              <a:t>since 2004 as a part timer, </a:t>
            </a:r>
            <a:r>
              <a:rPr lang="en-US" dirty="0"/>
              <a:t>and quit my job in </a:t>
            </a:r>
            <a:r>
              <a:rPr lang="en-US" dirty="0" smtClean="0"/>
              <a:t>2018 to become a </a:t>
            </a:r>
            <a:r>
              <a:rPr lang="en-US" dirty="0"/>
              <a:t>full time </a:t>
            </a:r>
            <a:r>
              <a:rPr lang="en-US" dirty="0" smtClean="0"/>
              <a:t>Trader</a:t>
            </a:r>
            <a:r>
              <a:rPr lang="en-US" dirty="0" smtClean="0"/>
              <a:t>.</a:t>
            </a:r>
          </a:p>
          <a:p>
            <a:pPr marL="0" indent="0">
              <a:buNone/>
            </a:pPr>
            <a:endParaRPr lang="en-US" dirty="0"/>
          </a:p>
          <a:p>
            <a:pPr marL="0" indent="0">
              <a:buNone/>
            </a:pPr>
            <a:r>
              <a:rPr lang="en-US" dirty="0" smtClean="0"/>
              <a:t>I am a Pattern Trader, I trade patterns and </a:t>
            </a:r>
            <a:r>
              <a:rPr lang="en-US" dirty="0" smtClean="0"/>
              <a:t>take directional trades </a:t>
            </a:r>
            <a:r>
              <a:rPr lang="en-US" dirty="0" smtClean="0"/>
              <a:t>based on price action and pivot points.</a:t>
            </a:r>
            <a:endParaRPr lang="en-US" dirty="0" smtClean="0"/>
          </a:p>
          <a:p>
            <a:pPr marL="0" indent="0">
              <a:buNone/>
            </a:pPr>
            <a:endParaRPr lang="en-US" dirty="0" smtClean="0"/>
          </a:p>
          <a:p>
            <a:pPr marL="0" indent="0">
              <a:buNone/>
            </a:pPr>
            <a:r>
              <a:rPr lang="en-US" dirty="0" smtClean="0"/>
              <a:t>This course is designed based on my thousands hours of screen time, years of back testing and almost 15 years of experience in stock market.</a:t>
            </a:r>
          </a:p>
          <a:p>
            <a:pPr marL="0" indent="0">
              <a:buNone/>
            </a:pPr>
            <a:endParaRPr lang="en-US" dirty="0"/>
          </a:p>
        </p:txBody>
      </p:sp>
      <p:sp>
        <p:nvSpPr>
          <p:cNvPr id="4" name="TextBox 3"/>
          <p:cNvSpPr txBox="1"/>
          <p:nvPr/>
        </p:nvSpPr>
        <p:spPr>
          <a:xfrm>
            <a:off x="9838098" y="631932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097549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56" y="63419"/>
            <a:ext cx="11832878" cy="1400530"/>
          </a:xfrm>
        </p:spPr>
        <p:txBody>
          <a:bodyPr/>
          <a:lstStyle/>
          <a:p>
            <a:r>
              <a:rPr lang="en-US" sz="2800" dirty="0"/>
              <a:t>CHART WITH IMPORTANT ZONES </a:t>
            </a:r>
            <a:r>
              <a:rPr lang="en-US" sz="2800" dirty="0" smtClean="0"/>
              <a:t>MARKED(30 </a:t>
            </a:r>
            <a:r>
              <a:rPr lang="en-US" sz="2800" dirty="0"/>
              <a:t>min)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81" y="579422"/>
            <a:ext cx="12004895" cy="6156356"/>
          </a:xfrm>
        </p:spPr>
      </p:pic>
    </p:spTree>
    <p:extLst>
      <p:ext uri="{BB962C8B-B14F-4D97-AF65-F5344CB8AC3E}">
        <p14:creationId xmlns:p14="http://schemas.microsoft.com/office/powerpoint/2010/main" val="2761456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65" y="5905"/>
            <a:ext cx="11150554" cy="1400530"/>
          </a:xfrm>
        </p:spPr>
        <p:txBody>
          <a:bodyPr/>
          <a:lstStyle/>
          <a:p>
            <a:r>
              <a:rPr lang="en-US" sz="2800" dirty="0"/>
              <a:t>CHART WITH IMPORTANT ZONES </a:t>
            </a:r>
            <a:r>
              <a:rPr lang="en-US" sz="2800" dirty="0" smtClean="0"/>
              <a:t>MARKED(5 min)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28" y="534154"/>
            <a:ext cx="12050161" cy="6255945"/>
          </a:xfrm>
        </p:spPr>
      </p:pic>
    </p:spTree>
    <p:extLst>
      <p:ext uri="{BB962C8B-B14F-4D97-AF65-F5344CB8AC3E}">
        <p14:creationId xmlns:p14="http://schemas.microsoft.com/office/powerpoint/2010/main" val="848273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18" y="108643"/>
            <a:ext cx="11959197" cy="6681456"/>
          </a:xfrm>
        </p:spPr>
      </p:pic>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40871487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02" y="0"/>
            <a:ext cx="11814772" cy="678966"/>
          </a:xfrm>
        </p:spPr>
        <p:txBody>
          <a:bodyPr/>
          <a:lstStyle/>
          <a:p>
            <a:r>
              <a:rPr lang="en-US" sz="2800" dirty="0"/>
              <a:t>CHART WITH IMPORTANT ZONES MARKED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02" y="443576"/>
            <a:ext cx="11932467" cy="6282752"/>
          </a:xfrm>
          <a:solidFill>
            <a:schemeClr val="tx1"/>
          </a:solidFill>
        </p:spPr>
      </p:pic>
      <p:cxnSp>
        <p:nvCxnSpPr>
          <p:cNvPr id="5" name="Straight Connector 4"/>
          <p:cNvCxnSpPr/>
          <p:nvPr/>
        </p:nvCxnSpPr>
        <p:spPr>
          <a:xfrm flipV="1">
            <a:off x="7079810" y="4155541"/>
            <a:ext cx="3956364" cy="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915339" y="5077485"/>
            <a:ext cx="3956364" cy="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56349" y="4372824"/>
            <a:ext cx="1186003" cy="400110"/>
          </a:xfrm>
          <a:prstGeom prst="rect">
            <a:avLst/>
          </a:prstGeom>
          <a:noFill/>
        </p:spPr>
        <p:txBody>
          <a:bodyPr wrap="square" rtlCol="0">
            <a:spAutoFit/>
          </a:bodyPr>
          <a:lstStyle/>
          <a:p>
            <a:r>
              <a:rPr lang="en-US" sz="2000" b="1" dirty="0" smtClean="0">
                <a:solidFill>
                  <a:srgbClr val="C00000"/>
                </a:solidFill>
              </a:rPr>
              <a:t>GAPS</a:t>
            </a:r>
            <a:endParaRPr lang="en-US" sz="2000" b="1" dirty="0">
              <a:solidFill>
                <a:srgbClr val="C00000"/>
              </a:solidFill>
            </a:endParaRPr>
          </a:p>
        </p:txBody>
      </p:sp>
      <p:cxnSp>
        <p:nvCxnSpPr>
          <p:cNvPr id="11" name="Straight Arrow Connector 10"/>
          <p:cNvCxnSpPr/>
          <p:nvPr/>
        </p:nvCxnSpPr>
        <p:spPr>
          <a:xfrm>
            <a:off x="8202441" y="4213335"/>
            <a:ext cx="0" cy="83141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446883" y="2551965"/>
            <a:ext cx="2770361" cy="535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1296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283" y="0"/>
            <a:ext cx="9404723" cy="769500"/>
          </a:xfrm>
        </p:spPr>
        <p:txBody>
          <a:bodyPr/>
          <a:lstStyle/>
          <a:p>
            <a:r>
              <a:rPr lang="en-US" sz="3200" dirty="0" smtClean="0"/>
              <a:t>GAPS EVANTUALLY GETS FILLED</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579421"/>
            <a:ext cx="11941521" cy="6201624"/>
          </a:xfrm>
        </p:spPr>
      </p:pic>
    </p:spTree>
    <p:extLst>
      <p:ext uri="{BB962C8B-B14F-4D97-AF65-F5344CB8AC3E}">
        <p14:creationId xmlns:p14="http://schemas.microsoft.com/office/powerpoint/2010/main" val="3630656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29" y="644893"/>
            <a:ext cx="11896825" cy="6083166"/>
          </a:xfrm>
        </p:spPr>
      </p:pic>
      <p:sp>
        <p:nvSpPr>
          <p:cNvPr id="5" name="Rectangle 4"/>
          <p:cNvSpPr/>
          <p:nvPr/>
        </p:nvSpPr>
        <p:spPr>
          <a:xfrm>
            <a:off x="125129" y="121673"/>
            <a:ext cx="7181774" cy="523220"/>
          </a:xfrm>
          <a:prstGeom prst="rect">
            <a:avLst/>
          </a:prstGeom>
        </p:spPr>
        <p:txBody>
          <a:bodyPr wrap="none">
            <a:spAutoFit/>
          </a:bodyPr>
          <a:lstStyle/>
          <a:p>
            <a:r>
              <a:rPr lang="en-US" sz="2800" dirty="0"/>
              <a:t>CHART WITH IMPORTANT ZONES MARKED</a:t>
            </a:r>
          </a:p>
        </p:txBody>
      </p:sp>
    </p:spTree>
    <p:extLst>
      <p:ext uri="{BB962C8B-B14F-4D97-AF65-F5344CB8AC3E}">
        <p14:creationId xmlns:p14="http://schemas.microsoft.com/office/powerpoint/2010/main" val="4002546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12" y="0"/>
            <a:ext cx="9404723" cy="1400530"/>
          </a:xfrm>
        </p:spPr>
        <p:txBody>
          <a:bodyPr/>
          <a:lstStyle/>
          <a:p>
            <a:r>
              <a:rPr lang="en-US" sz="3600" dirty="0" smtClean="0"/>
              <a:t>Nifty &amp; Bank Nifty on Split Screen </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19" y="651850"/>
            <a:ext cx="12008363" cy="6120141"/>
          </a:xfrm>
        </p:spPr>
      </p:pic>
    </p:spTree>
    <p:extLst>
      <p:ext uri="{BB962C8B-B14F-4D97-AF65-F5344CB8AC3E}">
        <p14:creationId xmlns:p14="http://schemas.microsoft.com/office/powerpoint/2010/main" val="678327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58" y="398397"/>
            <a:ext cx="11036174" cy="1004890"/>
          </a:xfrm>
        </p:spPr>
        <p:txBody>
          <a:bodyPr/>
          <a:lstStyle/>
          <a:p>
            <a:r>
              <a:rPr lang="en-US" sz="3600" dirty="0" smtClean="0"/>
              <a:t>Using Trading view software for Day Trading</a:t>
            </a:r>
            <a:endParaRPr lang="en-US" sz="3600" dirty="0"/>
          </a:p>
        </p:txBody>
      </p:sp>
      <p:sp>
        <p:nvSpPr>
          <p:cNvPr id="3" name="Content Placeholder 2"/>
          <p:cNvSpPr>
            <a:spLocks noGrp="1"/>
          </p:cNvSpPr>
          <p:nvPr>
            <p:ph idx="1"/>
          </p:nvPr>
        </p:nvSpPr>
        <p:spPr>
          <a:xfrm>
            <a:off x="280658" y="1482056"/>
            <a:ext cx="11733291" cy="4312163"/>
          </a:xfrm>
        </p:spPr>
        <p:txBody>
          <a:bodyPr>
            <a:normAutofit/>
          </a:bodyPr>
          <a:lstStyle/>
          <a:p>
            <a:r>
              <a:rPr lang="en-US" sz="2400" dirty="0" smtClean="0"/>
              <a:t>More accurate charting software with nice interface and user friendly.</a:t>
            </a:r>
          </a:p>
          <a:p>
            <a:r>
              <a:rPr lang="en-US" sz="2400" dirty="0" smtClean="0"/>
              <a:t>Lots of options for Pivot Indictors in public </a:t>
            </a:r>
            <a:r>
              <a:rPr lang="en-US" sz="2400" dirty="0"/>
              <a:t>l</a:t>
            </a:r>
            <a:r>
              <a:rPr lang="en-US" sz="2400" dirty="0" smtClean="0"/>
              <a:t>ibrary section.</a:t>
            </a:r>
            <a:endParaRPr lang="en-US" sz="2400" dirty="0"/>
          </a:p>
          <a:p>
            <a:r>
              <a:rPr lang="en-US" sz="2400" dirty="0" smtClean="0"/>
              <a:t>You need 2 Pivot indicators from the public library, Standard Pivots &amp; CPR.</a:t>
            </a:r>
          </a:p>
          <a:p>
            <a:r>
              <a:rPr lang="en-US" sz="2400" dirty="0" err="1" smtClean="0"/>
              <a:t>Tradingview</a:t>
            </a:r>
            <a:r>
              <a:rPr lang="en-US" sz="2400" dirty="0" smtClean="0"/>
              <a:t> has Volume profile indicator for stocks in pro version.</a:t>
            </a:r>
          </a:p>
          <a:p>
            <a:r>
              <a:rPr lang="en-US" sz="2400" dirty="0" smtClean="0"/>
              <a:t>Recommended to use pro version if you are a full time Trader, which provides live data and available at a very reasonable fees per month.</a:t>
            </a:r>
          </a:p>
          <a:p>
            <a:r>
              <a:rPr lang="en-US" sz="2400" dirty="0" err="1" smtClean="0"/>
              <a:t>Tradingview</a:t>
            </a:r>
            <a:r>
              <a:rPr lang="en-US" sz="2400" dirty="0" smtClean="0"/>
              <a:t> also offers 1 month free trail for new users.</a:t>
            </a:r>
          </a:p>
          <a:p>
            <a:pPr marL="0" indent="0">
              <a:buNone/>
            </a:pPr>
            <a:endParaRPr lang="en-US" dirty="0"/>
          </a:p>
          <a:p>
            <a:endParaRPr lang="en-US" dirty="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243817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62" y="172016"/>
            <a:ext cx="5866646" cy="657281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998" y="172016"/>
            <a:ext cx="5758004" cy="6572816"/>
          </a:xfrm>
          <a:prstGeom prst="rect">
            <a:avLst/>
          </a:prstGeom>
        </p:spPr>
      </p:pic>
    </p:spTree>
    <p:extLst>
      <p:ext uri="{BB962C8B-B14F-4D97-AF65-F5344CB8AC3E}">
        <p14:creationId xmlns:p14="http://schemas.microsoft.com/office/powerpoint/2010/main" val="381175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62" y="144855"/>
            <a:ext cx="5911913" cy="654565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998" y="144854"/>
            <a:ext cx="5767057" cy="6545655"/>
          </a:xfrm>
          <a:prstGeom prst="rect">
            <a:avLst/>
          </a:prstGeom>
        </p:spPr>
      </p:pic>
      <p:sp>
        <p:nvSpPr>
          <p:cNvPr id="7" name="Rectangle 6"/>
          <p:cNvSpPr/>
          <p:nvPr/>
        </p:nvSpPr>
        <p:spPr>
          <a:xfrm>
            <a:off x="6328372" y="3417682"/>
            <a:ext cx="3259248" cy="13444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5390" y="1928388"/>
            <a:ext cx="5604095" cy="283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2962" y="5377758"/>
            <a:ext cx="5712737" cy="55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5032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74" y="126794"/>
            <a:ext cx="9404723" cy="850981"/>
          </a:xfrm>
        </p:spPr>
        <p:txBody>
          <a:bodyPr/>
          <a:lstStyle/>
          <a:p>
            <a:r>
              <a:rPr lang="en-US" sz="4400" dirty="0">
                <a:solidFill>
                  <a:schemeClr val="tx1"/>
                </a:solidFill>
              </a:rPr>
              <a:t>WEBINAR CONTENTS</a:t>
            </a:r>
            <a:endParaRPr lang="en-US" dirty="0"/>
          </a:p>
        </p:txBody>
      </p:sp>
      <p:sp>
        <p:nvSpPr>
          <p:cNvPr id="4" name="Subtitle 2"/>
          <p:cNvSpPr>
            <a:spLocks noGrp="1"/>
          </p:cNvSpPr>
          <p:nvPr>
            <p:ph idx="1"/>
          </p:nvPr>
        </p:nvSpPr>
        <p:spPr>
          <a:xfrm>
            <a:off x="244445" y="977775"/>
            <a:ext cx="11669918" cy="5533425"/>
          </a:xfrm>
        </p:spPr>
        <p:txBody>
          <a:bodyPr>
            <a:normAutofit fontScale="25000" lnSpcReduction="20000"/>
          </a:bodyPr>
          <a:lstStyle/>
          <a:p>
            <a:endParaRPr lang="en-US" sz="7200" b="1" cap="none" dirty="0" smtClean="0">
              <a:solidFill>
                <a:schemeClr val="tx1"/>
              </a:solidFill>
            </a:endParaRPr>
          </a:p>
          <a:p>
            <a:r>
              <a:rPr lang="en-US" sz="7200" b="1" cap="none" dirty="0" smtClean="0">
                <a:solidFill>
                  <a:schemeClr val="tx1"/>
                </a:solidFill>
              </a:rPr>
              <a:t>INTRODUCTION OF PIVOT POINTS &amp; PRICE ACTION</a:t>
            </a:r>
          </a:p>
          <a:p>
            <a:pPr marL="342900" indent="-342900">
              <a:buFont typeface="Arial" panose="020B0604020202020204" pitchFamily="34" charset="0"/>
              <a:buChar char="•"/>
            </a:pPr>
            <a:r>
              <a:rPr lang="en-US" sz="7200" cap="none" dirty="0" smtClean="0">
                <a:solidFill>
                  <a:schemeClr val="tx1"/>
                </a:solidFill>
              </a:rPr>
              <a:t>Basics of pivot points, price action and powerful candle stick patterns in day trading</a:t>
            </a:r>
          </a:p>
          <a:p>
            <a:pPr marL="342900" indent="-342900">
              <a:buFont typeface="Arial" panose="020B0604020202020204" pitchFamily="34" charset="0"/>
              <a:buChar char="•"/>
            </a:pPr>
            <a:r>
              <a:rPr lang="en-US" sz="7200" cap="none" dirty="0" smtClean="0">
                <a:solidFill>
                  <a:schemeClr val="tx1"/>
                </a:solidFill>
              </a:rPr>
              <a:t>Important pivots and some secrets of pivot points in day trading</a:t>
            </a:r>
          </a:p>
          <a:p>
            <a:pPr marL="342900" indent="-342900">
              <a:buFont typeface="Arial" panose="020B0604020202020204" pitchFamily="34" charset="0"/>
              <a:buChar char="•"/>
            </a:pPr>
            <a:r>
              <a:rPr lang="en-US" sz="7200" cap="none" dirty="0">
                <a:solidFill>
                  <a:schemeClr val="tx1"/>
                </a:solidFill>
              </a:rPr>
              <a:t>H</a:t>
            </a:r>
            <a:r>
              <a:rPr lang="en-US" sz="7200" cap="none" dirty="0" smtClean="0">
                <a:solidFill>
                  <a:schemeClr val="tx1"/>
                </a:solidFill>
              </a:rPr>
              <a:t>ow to prepare your chart by marking important zones before market opening</a:t>
            </a:r>
          </a:p>
          <a:p>
            <a:pPr marL="342900" indent="-342900">
              <a:buFont typeface="Arial" panose="020B0604020202020204" pitchFamily="34" charset="0"/>
              <a:buChar char="•"/>
            </a:pPr>
            <a:r>
              <a:rPr lang="en-US" sz="7200" cap="none" dirty="0">
                <a:solidFill>
                  <a:schemeClr val="tx1"/>
                </a:solidFill>
              </a:rPr>
              <a:t>H</a:t>
            </a:r>
            <a:r>
              <a:rPr lang="en-US" sz="7200" cap="none" dirty="0" smtClean="0">
                <a:solidFill>
                  <a:schemeClr val="tx1"/>
                </a:solidFill>
              </a:rPr>
              <a:t>ow to use Trading view software to find pivot points and CPR.</a:t>
            </a:r>
          </a:p>
          <a:p>
            <a:pPr marL="342900" indent="-342900">
              <a:buFont typeface="Arial" panose="020B0604020202020204" pitchFamily="34" charset="0"/>
              <a:buChar char="•"/>
            </a:pPr>
            <a:endParaRPr lang="en-US" sz="7200" cap="none" dirty="0" smtClean="0">
              <a:solidFill>
                <a:schemeClr val="tx1"/>
              </a:solidFill>
            </a:endParaRPr>
          </a:p>
          <a:p>
            <a:pPr marL="342900" indent="-342900">
              <a:buFont typeface="Arial" panose="020B0604020202020204" pitchFamily="34" charset="0"/>
              <a:buChar char="•"/>
            </a:pPr>
            <a:endParaRPr lang="en-US" sz="7200" cap="none" dirty="0" smtClean="0">
              <a:solidFill>
                <a:schemeClr val="tx1"/>
              </a:solidFill>
            </a:endParaRPr>
          </a:p>
          <a:p>
            <a:r>
              <a:rPr lang="en-US" sz="7200" b="1" cap="none" dirty="0" smtClean="0">
                <a:solidFill>
                  <a:schemeClr val="tx1"/>
                </a:solidFill>
              </a:rPr>
              <a:t>MY 15 DAY TRADING PATTERNS AND MY STRATEGIES</a:t>
            </a:r>
          </a:p>
          <a:p>
            <a:pPr marL="342900" indent="-342900">
              <a:buFont typeface="Arial" panose="020B0604020202020204" pitchFamily="34" charset="0"/>
              <a:buChar char="•"/>
            </a:pPr>
            <a:r>
              <a:rPr lang="en-US" sz="7200" cap="none" dirty="0" smtClean="0">
                <a:solidFill>
                  <a:schemeClr val="tx1"/>
                </a:solidFill>
              </a:rPr>
              <a:t>Discussion of </a:t>
            </a:r>
            <a:r>
              <a:rPr lang="en-US" sz="7200" dirty="0" smtClean="0"/>
              <a:t>my 15 day trading</a:t>
            </a:r>
            <a:r>
              <a:rPr lang="en-US" sz="7200" dirty="0"/>
              <a:t> </a:t>
            </a:r>
            <a:r>
              <a:rPr lang="en-US" sz="7200" cap="none" dirty="0" smtClean="0">
                <a:solidFill>
                  <a:schemeClr val="tx1"/>
                </a:solidFill>
              </a:rPr>
              <a:t>patterns and it’s strategies with historical charts </a:t>
            </a:r>
          </a:p>
          <a:p>
            <a:pPr marL="342900" indent="-342900">
              <a:buFont typeface="Arial" panose="020B0604020202020204" pitchFamily="34" charset="0"/>
              <a:buChar char="•"/>
            </a:pPr>
            <a:r>
              <a:rPr lang="en-US" sz="7200" cap="none" dirty="0" smtClean="0">
                <a:solidFill>
                  <a:schemeClr val="tx1"/>
                </a:solidFill>
              </a:rPr>
              <a:t>My </a:t>
            </a:r>
            <a:r>
              <a:rPr lang="en-US" sz="7200" cap="none" dirty="0">
                <a:solidFill>
                  <a:schemeClr val="tx1"/>
                </a:solidFill>
              </a:rPr>
              <a:t>SL(stop loss) method in day </a:t>
            </a:r>
            <a:r>
              <a:rPr lang="en-US" sz="7200" cap="none" dirty="0" smtClean="0">
                <a:solidFill>
                  <a:schemeClr val="tx1"/>
                </a:solidFill>
              </a:rPr>
              <a:t>trading</a:t>
            </a:r>
          </a:p>
          <a:p>
            <a:pPr marL="342900" indent="-342900">
              <a:buFont typeface="Arial" panose="020B0604020202020204" pitchFamily="34" charset="0"/>
              <a:buChar char="•"/>
            </a:pPr>
            <a:r>
              <a:rPr lang="en-US" sz="7200" cap="none" dirty="0" smtClean="0">
                <a:solidFill>
                  <a:schemeClr val="tx1"/>
                </a:solidFill>
              </a:rPr>
              <a:t>Secrets of using moving averages in day trading </a:t>
            </a:r>
          </a:p>
          <a:p>
            <a:pPr marL="342900" indent="-342900">
              <a:buFont typeface="Arial" panose="020B0604020202020204" pitchFamily="34" charset="0"/>
              <a:buChar char="•"/>
            </a:pPr>
            <a:r>
              <a:rPr lang="en-US" sz="7200" cap="none" dirty="0" smtClean="0">
                <a:solidFill>
                  <a:schemeClr val="tx1"/>
                </a:solidFill>
              </a:rPr>
              <a:t>How do I select option strikes for my day trading</a:t>
            </a:r>
          </a:p>
          <a:p>
            <a:pPr marL="342900" indent="-342900">
              <a:buFont typeface="Arial" panose="020B0604020202020204" pitchFamily="34" charset="0"/>
              <a:buChar char="•"/>
            </a:pPr>
            <a:r>
              <a:rPr lang="en-US" sz="7200" dirty="0" smtClean="0"/>
              <a:t>Online Quiz</a:t>
            </a:r>
            <a:r>
              <a:rPr lang="en-US" sz="7200" cap="none" dirty="0" smtClean="0">
                <a:solidFill>
                  <a:schemeClr val="tx1"/>
                </a:solidFill>
              </a:rPr>
              <a:t> –Guess the Pattern                                                                                                                                                                                                                   </a:t>
            </a:r>
          </a:p>
          <a:p>
            <a:endParaRPr lang="en-US" sz="1900" cap="none" dirty="0" smtClean="0">
              <a:solidFill>
                <a:schemeClr val="tx1"/>
              </a:solidFill>
              <a:latin typeface="+mn-lt"/>
              <a:ea typeface="+mn-ea"/>
              <a:cs typeface="+mn-cs"/>
            </a:endParaRPr>
          </a:p>
          <a:p>
            <a:pPr marL="342900" indent="-342900">
              <a:buFont typeface="Arial" panose="020B0604020202020204" pitchFamily="34" charset="0"/>
              <a:buChar char="•"/>
            </a:pPr>
            <a:endParaRPr lang="en-US" cap="none" dirty="0">
              <a:solidFill>
                <a:schemeClr val="tx1"/>
              </a:solidFill>
            </a:endParaRPr>
          </a:p>
          <a:p>
            <a:endParaRPr lang="en-US" cap="none" dirty="0">
              <a:solidFill>
                <a:schemeClr val="tx1"/>
              </a:solidFill>
            </a:endParaRPr>
          </a:p>
          <a:p>
            <a:endParaRPr lang="en-US" cap="none" dirty="0">
              <a:solidFill>
                <a:schemeClr val="tx1"/>
              </a:solidFill>
            </a:endParaRPr>
          </a:p>
          <a:p>
            <a:endParaRPr lang="en-US" cap="none" dirty="0" smtClean="0">
              <a:solidFill>
                <a:schemeClr val="tx1"/>
              </a:solidFill>
            </a:endParaRPr>
          </a:p>
          <a:p>
            <a:endParaRPr lang="en-US" cap="none" dirty="0" smtClean="0">
              <a:solidFill>
                <a:schemeClr val="tx1"/>
              </a:solidFill>
            </a:endParaRPr>
          </a:p>
          <a:p>
            <a:endParaRPr lang="en-US" cap="none" dirty="0" smtClean="0">
              <a:solidFill>
                <a:schemeClr val="tx1"/>
              </a:solidFill>
            </a:endParaRPr>
          </a:p>
          <a:p>
            <a:endParaRPr lang="en-US" cap="none" dirty="0" smtClean="0"/>
          </a:p>
          <a:p>
            <a:endParaRPr lang="en-US" dirty="0" smtClean="0"/>
          </a:p>
          <a:p>
            <a:endParaRPr lang="en-US" dirty="0"/>
          </a:p>
        </p:txBody>
      </p:sp>
      <p:sp>
        <p:nvSpPr>
          <p:cNvPr id="5" name="TextBox 4"/>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96194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904" y="425557"/>
            <a:ext cx="9199808" cy="1400530"/>
          </a:xfrm>
        </p:spPr>
        <p:txBody>
          <a:bodyPr/>
          <a:lstStyle/>
          <a:p>
            <a:r>
              <a:rPr lang="en-US" dirty="0" smtClean="0"/>
              <a:t>                        </a:t>
            </a:r>
            <a:r>
              <a:rPr lang="en-US" sz="4400" dirty="0" smtClean="0"/>
              <a:t> SESSION -2 </a:t>
            </a:r>
            <a:endParaRPr lang="en-US" sz="4400" dirty="0"/>
          </a:p>
        </p:txBody>
      </p:sp>
      <p:sp>
        <p:nvSpPr>
          <p:cNvPr id="3" name="Content Placeholder 2"/>
          <p:cNvSpPr>
            <a:spLocks noGrp="1"/>
          </p:cNvSpPr>
          <p:nvPr>
            <p:ph idx="1"/>
          </p:nvPr>
        </p:nvSpPr>
        <p:spPr>
          <a:xfrm>
            <a:off x="271603" y="2034812"/>
            <a:ext cx="11730273" cy="1133902"/>
          </a:xfrm>
        </p:spPr>
        <p:txBody>
          <a:bodyPr>
            <a:noAutofit/>
          </a:bodyPr>
          <a:lstStyle/>
          <a:p>
            <a:pPr marL="0" indent="0">
              <a:buNone/>
            </a:pPr>
            <a:r>
              <a:rPr lang="en-US" sz="4000" dirty="0"/>
              <a:t> </a:t>
            </a:r>
            <a:r>
              <a:rPr lang="en-US" sz="4000" dirty="0" smtClean="0"/>
              <a:t>    15 </a:t>
            </a:r>
            <a:r>
              <a:rPr lang="en-US" sz="4000" dirty="0"/>
              <a:t>DAY TRADING PATTERNS &amp; STRATEGIES </a:t>
            </a:r>
          </a:p>
        </p:txBody>
      </p:sp>
      <p:sp>
        <p:nvSpPr>
          <p:cNvPr id="4" name="TextBox 3"/>
          <p:cNvSpPr txBox="1"/>
          <p:nvPr/>
        </p:nvSpPr>
        <p:spPr>
          <a:xfrm>
            <a:off x="9460872" y="621067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406361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3" y="0"/>
            <a:ext cx="11986787" cy="1367028"/>
          </a:xfrm>
        </p:spPr>
        <p:txBody>
          <a:bodyPr/>
          <a:lstStyle/>
          <a:p>
            <a:r>
              <a:rPr lang="en-US" sz="4000" dirty="0" smtClean="0"/>
              <a:t>Impo</a:t>
            </a:r>
            <a:r>
              <a:rPr lang="en-US" sz="3600" dirty="0" smtClean="0"/>
              <a:t>rtant points to remember about my 15 day trading patterns</a:t>
            </a:r>
            <a:endParaRPr lang="en-US" sz="3600" dirty="0"/>
          </a:p>
        </p:txBody>
      </p:sp>
      <p:sp>
        <p:nvSpPr>
          <p:cNvPr id="3" name="Content Placeholder 2"/>
          <p:cNvSpPr>
            <a:spLocks noGrp="1"/>
          </p:cNvSpPr>
          <p:nvPr>
            <p:ph idx="1"/>
          </p:nvPr>
        </p:nvSpPr>
        <p:spPr>
          <a:xfrm>
            <a:off x="108643" y="1258431"/>
            <a:ext cx="11896252" cy="5332491"/>
          </a:xfrm>
        </p:spPr>
        <p:txBody>
          <a:bodyPr>
            <a:normAutofit fontScale="55000" lnSpcReduction="20000"/>
          </a:bodyPr>
          <a:lstStyle/>
          <a:p>
            <a:pPr marL="0" indent="0">
              <a:buNone/>
            </a:pPr>
            <a:endParaRPr lang="en-US" b="1" dirty="0" smtClean="0"/>
          </a:p>
          <a:p>
            <a:pPr>
              <a:buFont typeface="Wingdings" panose="05000000000000000000" pitchFamily="2" charset="2"/>
              <a:buChar char="Ø"/>
            </a:pPr>
            <a:r>
              <a:rPr lang="en-US" sz="3800" b="1" dirty="0" smtClean="0"/>
              <a:t>These 15 day trading patterns are not holy grails patterns</a:t>
            </a:r>
            <a:r>
              <a:rPr lang="en-US" sz="3800" dirty="0" smtClean="0"/>
              <a:t>, just it is high probability patterns (no guarantee that every time it works, so SL is a must)</a:t>
            </a:r>
          </a:p>
          <a:p>
            <a:pPr>
              <a:buFont typeface="Wingdings" panose="05000000000000000000" pitchFamily="2" charset="2"/>
              <a:buChar char="Ø"/>
            </a:pPr>
            <a:endParaRPr lang="en-US" sz="3800" dirty="0" smtClean="0"/>
          </a:p>
          <a:p>
            <a:pPr>
              <a:buFont typeface="Wingdings" panose="05000000000000000000" pitchFamily="2" charset="2"/>
              <a:buChar char="Ø"/>
            </a:pPr>
            <a:r>
              <a:rPr lang="en-US" sz="3800" dirty="0"/>
              <a:t>There are only high probability and low probability set ups, so its best to avoid low probability set ups and </a:t>
            </a:r>
            <a:r>
              <a:rPr lang="en-US" sz="3800" b="1" dirty="0"/>
              <a:t>trade only high probability set ups with a strict SL</a:t>
            </a:r>
            <a:r>
              <a:rPr lang="en-US" sz="3800" b="1" dirty="0" smtClean="0"/>
              <a:t>.</a:t>
            </a:r>
            <a:endParaRPr lang="en-US" sz="3800" dirty="0" smtClean="0"/>
          </a:p>
          <a:p>
            <a:pPr>
              <a:buFont typeface="Wingdings" panose="05000000000000000000" pitchFamily="2" charset="2"/>
              <a:buChar char="Ø"/>
            </a:pPr>
            <a:endParaRPr lang="en-US" sz="3800" dirty="0"/>
          </a:p>
          <a:p>
            <a:pPr>
              <a:buFont typeface="Wingdings" panose="05000000000000000000" pitchFamily="2" charset="2"/>
              <a:buChar char="Ø"/>
            </a:pPr>
            <a:r>
              <a:rPr lang="en-US" sz="3800" b="1" dirty="0" smtClean="0"/>
              <a:t>In Trading, there is nothing like 100% sure shot patterns or 100% sure shot set up,</a:t>
            </a:r>
            <a:r>
              <a:rPr lang="en-US" sz="3800" b="1" dirty="0"/>
              <a:t> </a:t>
            </a:r>
            <a:r>
              <a:rPr lang="en-US" sz="3800" b="1" dirty="0" smtClean="0"/>
              <a:t>any </a:t>
            </a:r>
            <a:r>
              <a:rPr lang="en-US" sz="3800" b="1" dirty="0"/>
              <a:t>patterns can fail on any given day, </a:t>
            </a:r>
            <a:r>
              <a:rPr lang="en-US" sz="3800" dirty="0"/>
              <a:t>even if it worked in </a:t>
            </a:r>
            <a:r>
              <a:rPr lang="en-US" sz="3800" dirty="0" smtClean="0"/>
              <a:t>the past</a:t>
            </a:r>
            <a:r>
              <a:rPr lang="en-US" sz="3800" dirty="0"/>
              <a:t>, </a:t>
            </a:r>
            <a:r>
              <a:rPr lang="en-US" sz="3800" dirty="0" smtClean="0"/>
              <a:t>No guarantee that it works every time.</a:t>
            </a:r>
          </a:p>
          <a:p>
            <a:pPr marL="0" indent="0">
              <a:buNone/>
            </a:pPr>
            <a:endParaRPr lang="en-US" sz="3800" dirty="0"/>
          </a:p>
          <a:p>
            <a:pPr>
              <a:buFont typeface="Wingdings" panose="05000000000000000000" pitchFamily="2" charset="2"/>
              <a:buChar char="Ø"/>
            </a:pPr>
            <a:r>
              <a:rPr lang="en-US" sz="3800" dirty="0" smtClean="0"/>
              <a:t>Trading itself is a probability game, not certainty. Trading is not exact science, so </a:t>
            </a:r>
            <a:r>
              <a:rPr lang="en-US" sz="3800" b="1" dirty="0" smtClean="0"/>
              <a:t>SL(Stop Loss) is a must In each and every trade you take.</a:t>
            </a:r>
          </a:p>
          <a:p>
            <a:pPr marL="0" indent="0">
              <a:buNone/>
            </a:pPr>
            <a:endParaRPr lang="en-US" sz="3800" dirty="0" smtClean="0"/>
          </a:p>
          <a:p>
            <a:pPr>
              <a:buFont typeface="Wingdings" panose="05000000000000000000" pitchFamily="2" charset="2"/>
              <a:buChar char="Ø"/>
            </a:pPr>
            <a:r>
              <a:rPr lang="en-US" sz="3800" b="1" dirty="0" smtClean="0"/>
              <a:t>It is highly recommended to start with a paper trading for few days </a:t>
            </a:r>
            <a:r>
              <a:rPr lang="en-US" sz="3800" dirty="0" smtClean="0"/>
              <a:t>until you get consistency on trading with these15 day trading patterns.</a:t>
            </a:r>
          </a:p>
          <a:p>
            <a:pPr marL="0" indent="0">
              <a:buNone/>
            </a:pPr>
            <a:endParaRPr lang="en-US" b="1" dirty="0"/>
          </a:p>
          <a:p>
            <a:pPr marL="0" indent="0">
              <a:buNone/>
            </a:pPr>
            <a:endParaRPr lang="en-US" dirty="0" smtClean="0"/>
          </a:p>
          <a:p>
            <a:pPr marL="0" indent="0">
              <a:buNone/>
            </a:pPr>
            <a:endParaRPr lang="en-US" dirty="0"/>
          </a:p>
          <a:p>
            <a:pPr marL="0" indent="0">
              <a:buNone/>
            </a:pPr>
            <a:endParaRPr lang="en-US" dirty="0" smtClean="0"/>
          </a:p>
        </p:txBody>
      </p:sp>
      <p:sp>
        <p:nvSpPr>
          <p:cNvPr id="4" name="TextBox 3"/>
          <p:cNvSpPr txBox="1"/>
          <p:nvPr/>
        </p:nvSpPr>
        <p:spPr>
          <a:xfrm>
            <a:off x="9560460" y="6310266"/>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6128358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8" y="42542"/>
            <a:ext cx="11669914" cy="697071"/>
          </a:xfrm>
        </p:spPr>
        <p:txBody>
          <a:bodyPr/>
          <a:lstStyle/>
          <a:p>
            <a:r>
              <a:rPr lang="en-US" sz="3600" dirty="0" smtClean="0"/>
              <a:t> MY 15 DAY TRADING PATTERNS &amp; STRATEGIES </a:t>
            </a:r>
            <a:endParaRPr lang="en-US" sz="3600" dirty="0"/>
          </a:p>
        </p:txBody>
      </p:sp>
      <p:sp>
        <p:nvSpPr>
          <p:cNvPr id="3" name="Content Placeholder 2"/>
          <p:cNvSpPr>
            <a:spLocks noGrp="1"/>
          </p:cNvSpPr>
          <p:nvPr>
            <p:ph idx="1"/>
          </p:nvPr>
        </p:nvSpPr>
        <p:spPr>
          <a:xfrm>
            <a:off x="289711" y="850980"/>
            <a:ext cx="11624651" cy="5771587"/>
          </a:xfrm>
        </p:spPr>
        <p:txBody>
          <a:bodyPr>
            <a:normAutofit fontScale="92500" lnSpcReduction="20000"/>
          </a:bodyPr>
          <a:lstStyle/>
          <a:p>
            <a:pPr marL="0" indent="0">
              <a:buNone/>
            </a:pPr>
            <a:r>
              <a:rPr lang="en-US" b="1" dirty="0"/>
              <a:t>OD (OPEN DRIVE)</a:t>
            </a:r>
            <a:r>
              <a:rPr lang="en-US" dirty="0"/>
              <a:t> – (OPENING)</a:t>
            </a:r>
          </a:p>
          <a:p>
            <a:pPr marL="0" indent="0">
              <a:buNone/>
            </a:pPr>
            <a:r>
              <a:rPr lang="en-US" b="1" dirty="0"/>
              <a:t>ODR(OD REJECTION)</a:t>
            </a:r>
            <a:r>
              <a:rPr lang="en-US" dirty="0"/>
              <a:t>- (</a:t>
            </a:r>
            <a:r>
              <a:rPr lang="en-US" dirty="0" smtClean="0"/>
              <a:t>OPENING)</a:t>
            </a:r>
            <a:endParaRPr lang="en-US" dirty="0"/>
          </a:p>
          <a:p>
            <a:pPr marL="0" indent="0">
              <a:buNone/>
            </a:pPr>
            <a:r>
              <a:rPr lang="en-US" b="1" dirty="0"/>
              <a:t>PPT(PIVOT PRESSURE TRADE) </a:t>
            </a:r>
            <a:r>
              <a:rPr lang="en-US" dirty="0"/>
              <a:t>– (OPENING)</a:t>
            </a:r>
          </a:p>
          <a:p>
            <a:pPr marL="0" indent="0">
              <a:buNone/>
            </a:pPr>
            <a:r>
              <a:rPr lang="en-US" b="1" dirty="0"/>
              <a:t>EVENING STAR </a:t>
            </a:r>
            <a:r>
              <a:rPr lang="en-US" dirty="0"/>
              <a:t>– (OPENING)</a:t>
            </a:r>
          </a:p>
          <a:p>
            <a:pPr marL="0" indent="0">
              <a:buNone/>
            </a:pPr>
            <a:r>
              <a:rPr lang="en-US" b="1" dirty="0"/>
              <a:t>MORNING STAR </a:t>
            </a:r>
            <a:r>
              <a:rPr lang="en-US" dirty="0"/>
              <a:t>– (OPENING)</a:t>
            </a:r>
          </a:p>
          <a:p>
            <a:pPr marL="0" indent="0">
              <a:buNone/>
            </a:pPr>
            <a:r>
              <a:rPr lang="en-US" b="1" dirty="0"/>
              <a:t>VIRGIN CPR RVRSL </a:t>
            </a:r>
            <a:r>
              <a:rPr lang="en-US" dirty="0"/>
              <a:t>– (OPENING</a:t>
            </a:r>
            <a:r>
              <a:rPr lang="en-US" dirty="0" smtClean="0"/>
              <a:t>)</a:t>
            </a:r>
            <a:endParaRPr lang="en-US" dirty="0"/>
          </a:p>
          <a:p>
            <a:pPr marL="0" indent="0">
              <a:buNone/>
            </a:pPr>
            <a:r>
              <a:rPr lang="en-US" b="1" dirty="0"/>
              <a:t>RCR (RED CANDLE RETRACEMENT) </a:t>
            </a:r>
            <a:r>
              <a:rPr lang="en-US" dirty="0"/>
              <a:t>–  (OPENING TO MID AFTERNOON)</a:t>
            </a:r>
          </a:p>
          <a:p>
            <a:pPr marL="0" indent="0">
              <a:buNone/>
            </a:pPr>
            <a:r>
              <a:rPr lang="en-US" b="1" dirty="0"/>
              <a:t>GCR(GREEN CANDLE RETRACEMENT</a:t>
            </a:r>
            <a:r>
              <a:rPr lang="en-US" dirty="0"/>
              <a:t>)-  (OPENING TO MID AFTERNOON)</a:t>
            </a:r>
          </a:p>
          <a:p>
            <a:pPr marL="0" indent="0">
              <a:buNone/>
            </a:pPr>
            <a:r>
              <a:rPr lang="en-US" b="1" dirty="0"/>
              <a:t>GAP UP REJECTION </a:t>
            </a:r>
            <a:r>
              <a:rPr lang="en-US" dirty="0"/>
              <a:t>– (OPENING TO MID AFTERNOON)</a:t>
            </a:r>
          </a:p>
          <a:p>
            <a:pPr marL="0" indent="0">
              <a:buNone/>
            </a:pPr>
            <a:endParaRPr lang="en-US" dirty="0"/>
          </a:p>
          <a:p>
            <a:pPr marL="0" indent="0">
              <a:buNone/>
            </a:pPr>
            <a:r>
              <a:rPr lang="en-US" b="1" dirty="0"/>
              <a:t>CPR BO(CENTRAL PIVOT RANGE BREAKOUT)</a:t>
            </a:r>
            <a:r>
              <a:rPr lang="en-US" dirty="0"/>
              <a:t> – (MID TO LATE AFTERNOON)</a:t>
            </a:r>
          </a:p>
          <a:p>
            <a:pPr marL="0" indent="0">
              <a:buNone/>
            </a:pPr>
            <a:r>
              <a:rPr lang="en-US" b="1" dirty="0"/>
              <a:t>GAP DOWN REJECTION </a:t>
            </a:r>
            <a:r>
              <a:rPr lang="en-US" dirty="0"/>
              <a:t>– (MID TO LATE AFTERNOON)</a:t>
            </a:r>
          </a:p>
          <a:p>
            <a:pPr marL="0" indent="0">
              <a:buNone/>
            </a:pPr>
            <a:r>
              <a:rPr lang="en-US" b="1" dirty="0"/>
              <a:t>M RVRSL </a:t>
            </a:r>
            <a:r>
              <a:rPr lang="en-US" dirty="0"/>
              <a:t>– (MID TO LATE AFTERNOON)</a:t>
            </a:r>
          </a:p>
          <a:p>
            <a:pPr marL="0" indent="0">
              <a:buNone/>
            </a:pPr>
            <a:r>
              <a:rPr lang="en-US" b="1" dirty="0"/>
              <a:t>W RVRSL  </a:t>
            </a:r>
            <a:r>
              <a:rPr lang="en-US" dirty="0"/>
              <a:t>– (MID TO LATE AFTERNOON)</a:t>
            </a:r>
          </a:p>
          <a:p>
            <a:pPr marL="0" indent="0">
              <a:buNone/>
            </a:pPr>
            <a:r>
              <a:rPr lang="en-US" b="1" dirty="0"/>
              <a:t>RCBO (RED CANDLE BREK OUT) </a:t>
            </a:r>
            <a:r>
              <a:rPr lang="en-US" dirty="0"/>
              <a:t>–  (MID TO LATE AFTERNOON)</a:t>
            </a:r>
          </a:p>
          <a:p>
            <a:pPr marL="0" indent="0">
              <a:buNone/>
            </a:pPr>
            <a:r>
              <a:rPr lang="en-US" b="1" dirty="0"/>
              <a:t>GCBO(GREEN CANDLE BREAK OUT</a:t>
            </a:r>
            <a:r>
              <a:rPr lang="en-US" dirty="0"/>
              <a:t>)-  (MID TO LATE AFTERNOON)</a:t>
            </a:r>
          </a:p>
          <a:p>
            <a:pPr marL="0" indent="0">
              <a:buNone/>
            </a:pPr>
            <a:endParaRPr lang="en-US" dirty="0" smtClean="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2756248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55" y="81526"/>
            <a:ext cx="11841933" cy="724232"/>
          </a:xfrm>
        </p:spPr>
        <p:txBody>
          <a:bodyPr/>
          <a:lstStyle/>
          <a:p>
            <a:r>
              <a:rPr lang="en-US" sz="3200" dirty="0" smtClean="0"/>
              <a:t>SCALPING PATTERNS &amp; BREAKOUT PATTERNS</a:t>
            </a:r>
            <a:endParaRPr lang="en-US" sz="3200" dirty="0"/>
          </a:p>
        </p:txBody>
      </p:sp>
      <p:sp>
        <p:nvSpPr>
          <p:cNvPr id="3" name="Content Placeholder 2"/>
          <p:cNvSpPr>
            <a:spLocks noGrp="1"/>
          </p:cNvSpPr>
          <p:nvPr>
            <p:ph idx="1"/>
          </p:nvPr>
        </p:nvSpPr>
        <p:spPr>
          <a:xfrm>
            <a:off x="144855" y="669957"/>
            <a:ext cx="11841932" cy="6065822"/>
          </a:xfrm>
        </p:spPr>
        <p:txBody>
          <a:bodyPr>
            <a:normAutofit lnSpcReduction="10000"/>
          </a:bodyPr>
          <a:lstStyle/>
          <a:p>
            <a:pPr marL="0" indent="0">
              <a:buNone/>
            </a:pPr>
            <a:r>
              <a:rPr lang="en-US" sz="1800" b="1" dirty="0" smtClean="0"/>
              <a:t>SCALPING PATTERNS</a:t>
            </a:r>
          </a:p>
          <a:p>
            <a:pPr marL="0" indent="0">
              <a:buNone/>
            </a:pPr>
            <a:r>
              <a:rPr lang="en-US" sz="1600" dirty="0"/>
              <a:t>RCR (RED CANDLE RETRACEMENT</a:t>
            </a:r>
            <a:r>
              <a:rPr lang="en-US" sz="1600" dirty="0" smtClean="0"/>
              <a:t>)</a:t>
            </a:r>
          </a:p>
          <a:p>
            <a:pPr marL="0" indent="0">
              <a:buNone/>
            </a:pPr>
            <a:r>
              <a:rPr lang="en-US" sz="1600" dirty="0"/>
              <a:t>GCR(GREEN CANDLE RETRACEMENT</a:t>
            </a:r>
            <a:r>
              <a:rPr lang="en-US" sz="1600" dirty="0" smtClean="0"/>
              <a:t>)</a:t>
            </a:r>
          </a:p>
          <a:p>
            <a:pPr marL="0" indent="0">
              <a:buNone/>
            </a:pPr>
            <a:r>
              <a:rPr lang="en-US" sz="1600" dirty="0"/>
              <a:t>OD (OPEN DRIVE)</a:t>
            </a:r>
            <a:endParaRPr lang="en-US" sz="1600" dirty="0" smtClean="0"/>
          </a:p>
          <a:p>
            <a:pPr marL="0" indent="0">
              <a:buNone/>
            </a:pPr>
            <a:r>
              <a:rPr lang="en-US" sz="1600" dirty="0"/>
              <a:t>M </a:t>
            </a:r>
            <a:r>
              <a:rPr lang="en-US" sz="1600" dirty="0" smtClean="0"/>
              <a:t>RVRSL</a:t>
            </a:r>
          </a:p>
          <a:p>
            <a:pPr marL="0" indent="0">
              <a:buNone/>
            </a:pPr>
            <a:r>
              <a:rPr lang="en-US" sz="1600" dirty="0"/>
              <a:t>W </a:t>
            </a:r>
            <a:r>
              <a:rPr lang="en-US" sz="1600" dirty="0" smtClean="0"/>
              <a:t>RVRSL</a:t>
            </a:r>
          </a:p>
          <a:p>
            <a:pPr marL="0" indent="0">
              <a:buNone/>
            </a:pPr>
            <a:r>
              <a:rPr lang="en-US" sz="1600" dirty="0"/>
              <a:t>VIRGIN CPR </a:t>
            </a:r>
            <a:r>
              <a:rPr lang="en-US" sz="1600" dirty="0" smtClean="0"/>
              <a:t>RVRSL</a:t>
            </a:r>
          </a:p>
          <a:p>
            <a:pPr marL="0" indent="0">
              <a:buNone/>
            </a:pPr>
            <a:r>
              <a:rPr lang="en-US" sz="1800" b="1" dirty="0" smtClean="0"/>
              <a:t>BREAKOUT PATTERNS</a:t>
            </a:r>
          </a:p>
          <a:p>
            <a:pPr marL="0" indent="0">
              <a:buNone/>
            </a:pPr>
            <a:r>
              <a:rPr lang="en-US" sz="1600" dirty="0"/>
              <a:t>RCBO (RED CANDLE BREK OUT</a:t>
            </a:r>
            <a:r>
              <a:rPr lang="en-US" sz="1600" dirty="0" smtClean="0"/>
              <a:t>)</a:t>
            </a:r>
          </a:p>
          <a:p>
            <a:pPr marL="0" indent="0">
              <a:buNone/>
            </a:pPr>
            <a:r>
              <a:rPr lang="en-US" sz="1600" dirty="0"/>
              <a:t>GCBO(GREEN CANDLE BREAK </a:t>
            </a:r>
            <a:r>
              <a:rPr lang="en-US" sz="1600" dirty="0" smtClean="0"/>
              <a:t>OUT)</a:t>
            </a:r>
          </a:p>
          <a:p>
            <a:pPr marL="0" indent="0">
              <a:buNone/>
            </a:pPr>
            <a:r>
              <a:rPr lang="en-US" sz="1600" dirty="0"/>
              <a:t>CPR BO(CENTRAL PIVOT RANGE BREAKOUT</a:t>
            </a:r>
            <a:r>
              <a:rPr lang="en-US" sz="1600" dirty="0" smtClean="0"/>
              <a:t>)</a:t>
            </a:r>
          </a:p>
          <a:p>
            <a:pPr marL="0" indent="0">
              <a:buNone/>
            </a:pPr>
            <a:r>
              <a:rPr lang="en-US" sz="1600" dirty="0" smtClean="0"/>
              <a:t>ODR(OPEN DRIVE REJECTION)</a:t>
            </a:r>
          </a:p>
          <a:p>
            <a:pPr marL="0" indent="0">
              <a:buNone/>
            </a:pPr>
            <a:r>
              <a:rPr lang="en-US" sz="1600" dirty="0" smtClean="0"/>
              <a:t>CPR BO(CPR BREAKOUT)</a:t>
            </a:r>
          </a:p>
          <a:p>
            <a:pPr marL="0" indent="0">
              <a:buNone/>
            </a:pPr>
            <a:r>
              <a:rPr lang="en-US" sz="1600" dirty="0"/>
              <a:t>GAP DOWN </a:t>
            </a:r>
            <a:r>
              <a:rPr lang="en-US" sz="1600" dirty="0" smtClean="0"/>
              <a:t>REJECTION</a:t>
            </a:r>
          </a:p>
          <a:p>
            <a:pPr marL="0" indent="0">
              <a:buNone/>
            </a:pPr>
            <a:r>
              <a:rPr lang="en-US" sz="1600" dirty="0"/>
              <a:t>GAP UP </a:t>
            </a:r>
            <a:r>
              <a:rPr lang="en-US" sz="1600" dirty="0" smtClean="0"/>
              <a:t>REJECTION</a:t>
            </a:r>
          </a:p>
          <a:p>
            <a:pPr marL="0" indent="0">
              <a:buNone/>
            </a:pPr>
            <a:r>
              <a:rPr lang="en-US" sz="1600" dirty="0"/>
              <a:t>EVENING </a:t>
            </a:r>
            <a:r>
              <a:rPr lang="en-US" sz="1600" dirty="0" smtClean="0"/>
              <a:t>STAR</a:t>
            </a:r>
            <a:r>
              <a:rPr lang="en-US" sz="1600" b="1" dirty="0"/>
              <a:t> </a:t>
            </a:r>
            <a:endParaRPr lang="en-US" sz="1600" b="1" dirty="0" smtClean="0"/>
          </a:p>
          <a:p>
            <a:pPr marL="0" indent="0">
              <a:buNone/>
            </a:pPr>
            <a:r>
              <a:rPr lang="en-US" sz="1600" dirty="0" smtClean="0"/>
              <a:t>MORNING </a:t>
            </a:r>
            <a:r>
              <a:rPr lang="en-US" sz="1600" dirty="0"/>
              <a:t>STAR </a:t>
            </a:r>
            <a:endParaRPr lang="en-US" sz="1600" dirty="0" smtClean="0"/>
          </a:p>
          <a:p>
            <a:pPr marL="0" indent="0">
              <a:buNone/>
            </a:pPr>
            <a:endParaRPr lang="en-US" sz="16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b="1" dirty="0" smtClean="0"/>
          </a:p>
          <a:p>
            <a:pPr marL="0" indent="0">
              <a:buNone/>
            </a:pPr>
            <a:endParaRPr lang="en-US" b="1" dirty="0" smtClean="0"/>
          </a:p>
          <a:p>
            <a:pPr marL="0" indent="0">
              <a:buNone/>
            </a:pPr>
            <a:endParaRPr lang="en-US" b="1" dirty="0" smtClean="0"/>
          </a:p>
          <a:p>
            <a:pPr marL="0" indent="0">
              <a:buNone/>
            </a:pPr>
            <a:endParaRPr lang="en-US" b="1" dirty="0" smtClean="0"/>
          </a:p>
          <a:p>
            <a:pPr marL="0" indent="0">
              <a:buNone/>
            </a:pPr>
            <a:endParaRPr lang="en-US" dirty="0" smtClean="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558203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588" y="108643"/>
            <a:ext cx="11896254" cy="6618082"/>
          </a:xfrm>
        </p:spPr>
        <p:txBody>
          <a:bodyPr>
            <a:normAutofit/>
          </a:bodyPr>
          <a:lstStyle/>
          <a:p>
            <a:pPr marL="0" indent="0">
              <a:buNone/>
            </a:pPr>
            <a:endParaRPr lang="en-US" sz="2600" dirty="0" smtClean="0"/>
          </a:p>
          <a:p>
            <a:pPr marL="0" indent="0">
              <a:buNone/>
            </a:pPr>
            <a:endParaRPr lang="en-US" sz="2600" dirty="0"/>
          </a:p>
          <a:p>
            <a:pPr marL="0" indent="0">
              <a:buNone/>
            </a:pPr>
            <a:endParaRPr lang="en-US" dirty="0"/>
          </a:p>
          <a:p>
            <a:pPr marL="0" indent="0">
              <a:buNone/>
            </a:pPr>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7" y="108643"/>
            <a:ext cx="11452634" cy="5069939"/>
          </a:xfrm>
          <a:prstGeom prst="rect">
            <a:avLst/>
          </a:prstGeom>
        </p:spPr>
      </p:pic>
      <p:sp>
        <p:nvSpPr>
          <p:cNvPr id="4" name="Rectangle 3"/>
          <p:cNvSpPr/>
          <p:nvPr/>
        </p:nvSpPr>
        <p:spPr>
          <a:xfrm>
            <a:off x="334977" y="4940096"/>
            <a:ext cx="11452634" cy="1815882"/>
          </a:xfrm>
          <a:prstGeom prst="rect">
            <a:avLst/>
          </a:prstGeom>
        </p:spPr>
        <p:txBody>
          <a:bodyPr wrap="square">
            <a:spAutoFit/>
          </a:bodyPr>
          <a:lstStyle/>
          <a:p>
            <a:r>
              <a:rPr lang="en-US" sz="1600" dirty="0" smtClean="0"/>
              <a:t>        </a:t>
            </a:r>
            <a:endParaRPr lang="en-US" sz="1600" dirty="0"/>
          </a:p>
          <a:p>
            <a:r>
              <a:rPr lang="en-US" sz="1600" dirty="0"/>
              <a:t>Opening candle </a:t>
            </a:r>
            <a:r>
              <a:rPr lang="en-US" sz="1600" dirty="0" smtClean="0"/>
              <a:t>should be gap </a:t>
            </a:r>
            <a:r>
              <a:rPr lang="en-US" sz="1600" dirty="0"/>
              <a:t>up/gap down candle, or close above PDH or PDL. (Preferably pin bar or bullish candle</a:t>
            </a:r>
            <a:r>
              <a:rPr lang="en-US" sz="1600" dirty="0" smtClean="0"/>
              <a:t>)</a:t>
            </a:r>
            <a:endParaRPr lang="en-US" sz="1600" dirty="0"/>
          </a:p>
          <a:p>
            <a:r>
              <a:rPr lang="en-US" sz="1600" dirty="0" smtClean="0"/>
              <a:t>If </a:t>
            </a:r>
            <a:r>
              <a:rPr lang="en-US" sz="1600" dirty="0"/>
              <a:t>low of the candle touches </a:t>
            </a:r>
            <a:r>
              <a:rPr lang="en-US" sz="1600" dirty="0" smtClean="0"/>
              <a:t>PDH/PDL/S1 pivot and leaves a wick below then </a:t>
            </a:r>
            <a:r>
              <a:rPr lang="en-US" sz="1600" dirty="0"/>
              <a:t>very high probability trade</a:t>
            </a:r>
          </a:p>
          <a:p>
            <a:r>
              <a:rPr lang="en-US" sz="1600" dirty="0"/>
              <a:t>Ensure that there is no resistance over head like daily/weekly/monthly pivot or </a:t>
            </a:r>
            <a:r>
              <a:rPr lang="en-US" sz="1600" dirty="0" smtClean="0"/>
              <a:t>big support/resistance</a:t>
            </a:r>
            <a:endParaRPr lang="en-US" sz="1600" dirty="0"/>
          </a:p>
          <a:p>
            <a:r>
              <a:rPr lang="en-US" sz="1600" dirty="0"/>
              <a:t>Target should be 2R or next nearest pivot or keep riding the trend with trailing SL</a:t>
            </a:r>
          </a:p>
          <a:p>
            <a:r>
              <a:rPr lang="en-US" sz="1600" dirty="0"/>
              <a:t>SL below PDH/ above PDL or </a:t>
            </a:r>
            <a:r>
              <a:rPr lang="en-US" sz="1600" dirty="0" smtClean="0"/>
              <a:t>below entry candle</a:t>
            </a:r>
            <a:endParaRPr lang="en-US" sz="1600" dirty="0"/>
          </a:p>
        </p:txBody>
      </p:sp>
    </p:spTree>
    <p:extLst>
      <p:ext uri="{BB962C8B-B14F-4D97-AF65-F5344CB8AC3E}">
        <p14:creationId xmlns:p14="http://schemas.microsoft.com/office/powerpoint/2010/main" val="20079034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69" y="192505"/>
            <a:ext cx="11823826" cy="6479899"/>
          </a:xfrm>
        </p:spPr>
      </p:pic>
    </p:spTree>
    <p:extLst>
      <p:ext uri="{BB962C8B-B14F-4D97-AF65-F5344CB8AC3E}">
        <p14:creationId xmlns:p14="http://schemas.microsoft.com/office/powerpoint/2010/main" val="2478492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29" y="63373"/>
            <a:ext cx="12038554" cy="6699565"/>
          </a:xfrm>
        </p:spPr>
      </p:pic>
    </p:spTree>
    <p:extLst>
      <p:ext uri="{BB962C8B-B14F-4D97-AF65-F5344CB8AC3E}">
        <p14:creationId xmlns:p14="http://schemas.microsoft.com/office/powerpoint/2010/main" val="4475221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58" y="108642"/>
            <a:ext cx="11818944" cy="6590921"/>
          </a:xfrm>
        </p:spPr>
      </p:pic>
    </p:spTree>
    <p:extLst>
      <p:ext uri="{BB962C8B-B14F-4D97-AF65-F5344CB8AC3E}">
        <p14:creationId xmlns:p14="http://schemas.microsoft.com/office/powerpoint/2010/main" val="2723685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6" y="199177"/>
            <a:ext cx="11968680" cy="6518494"/>
          </a:xfrm>
        </p:spPr>
      </p:pic>
    </p:spTree>
    <p:extLst>
      <p:ext uri="{BB962C8B-B14F-4D97-AF65-F5344CB8AC3E}">
        <p14:creationId xmlns:p14="http://schemas.microsoft.com/office/powerpoint/2010/main" val="183862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56" y="90579"/>
            <a:ext cx="11364970" cy="4897879"/>
          </a:xfrm>
        </p:spPr>
      </p:pic>
      <p:sp>
        <p:nvSpPr>
          <p:cNvPr id="5" name="Rectangle 4"/>
          <p:cNvSpPr/>
          <p:nvPr/>
        </p:nvSpPr>
        <p:spPr>
          <a:xfrm>
            <a:off x="458856" y="4843605"/>
            <a:ext cx="11573199" cy="1815882"/>
          </a:xfrm>
          <a:prstGeom prst="rect">
            <a:avLst/>
          </a:prstGeom>
        </p:spPr>
        <p:txBody>
          <a:bodyPr wrap="square">
            <a:spAutoFit/>
          </a:bodyPr>
          <a:lstStyle/>
          <a:p>
            <a:r>
              <a:rPr lang="en-US" sz="1600" dirty="0" smtClean="0"/>
              <a:t>  </a:t>
            </a:r>
            <a:endParaRPr lang="en-US" sz="1600" dirty="0"/>
          </a:p>
          <a:p>
            <a:r>
              <a:rPr lang="en-US" sz="1600" dirty="0"/>
              <a:t>Opening candle should be gap up/gap down candle. (Preferably pin bar or bullish candle</a:t>
            </a:r>
            <a:r>
              <a:rPr lang="en-US" sz="1600" dirty="0" smtClean="0"/>
              <a:t>)</a:t>
            </a:r>
            <a:endParaRPr lang="en-US" sz="1600" dirty="0"/>
          </a:p>
          <a:p>
            <a:r>
              <a:rPr lang="en-US" sz="1600" dirty="0" smtClean="0"/>
              <a:t>If </a:t>
            </a:r>
            <a:r>
              <a:rPr lang="en-US" sz="1600" dirty="0"/>
              <a:t>close of first candle at some resistance over head like daily/weekly/monthly pivot or swing high/low then expect ODR </a:t>
            </a:r>
            <a:r>
              <a:rPr lang="en-US" sz="1600" dirty="0" smtClean="0"/>
              <a:t>pattern</a:t>
            </a:r>
          </a:p>
          <a:p>
            <a:r>
              <a:rPr lang="en-US" sz="1600" dirty="0" smtClean="0"/>
              <a:t>Entry on the candle which breaks first candle low .</a:t>
            </a:r>
          </a:p>
          <a:p>
            <a:r>
              <a:rPr lang="en-US" sz="1600" dirty="0" smtClean="0"/>
              <a:t>Target </a:t>
            </a:r>
            <a:r>
              <a:rPr lang="en-US" sz="1600" dirty="0"/>
              <a:t>could be 2R </a:t>
            </a:r>
            <a:r>
              <a:rPr lang="en-US" sz="1600" dirty="0" smtClean="0"/>
              <a:t>or </a:t>
            </a:r>
            <a:r>
              <a:rPr lang="en-US" sz="1600" dirty="0"/>
              <a:t>PDH or current day CPR.</a:t>
            </a:r>
          </a:p>
          <a:p>
            <a:r>
              <a:rPr lang="en-US" sz="1600" dirty="0"/>
              <a:t>SL above entry candle high or above nearest pivot resistance or1R, whichever is lower</a:t>
            </a:r>
          </a:p>
        </p:txBody>
      </p:sp>
    </p:spTree>
    <p:extLst>
      <p:ext uri="{BB962C8B-B14F-4D97-AF65-F5344CB8AC3E}">
        <p14:creationId xmlns:p14="http://schemas.microsoft.com/office/powerpoint/2010/main" val="2991880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87" y="126793"/>
            <a:ext cx="9404723" cy="832874"/>
          </a:xfrm>
        </p:spPr>
        <p:txBody>
          <a:bodyPr/>
          <a:lstStyle/>
          <a:p>
            <a:r>
              <a:rPr lang="en-US" sz="4400" dirty="0">
                <a:solidFill>
                  <a:schemeClr val="tx1"/>
                </a:solidFill>
              </a:rPr>
              <a:t>WEBINAR CONTENTS</a:t>
            </a:r>
            <a:endParaRPr lang="en-US" dirty="0"/>
          </a:p>
        </p:txBody>
      </p:sp>
      <p:sp>
        <p:nvSpPr>
          <p:cNvPr id="3" name="Content Placeholder 2"/>
          <p:cNvSpPr>
            <a:spLocks noGrp="1"/>
          </p:cNvSpPr>
          <p:nvPr>
            <p:ph idx="1"/>
          </p:nvPr>
        </p:nvSpPr>
        <p:spPr>
          <a:xfrm>
            <a:off x="298765" y="1094591"/>
            <a:ext cx="11697077" cy="5478226"/>
          </a:xfrm>
        </p:spPr>
        <p:txBody>
          <a:bodyPr>
            <a:normAutofit/>
          </a:bodyPr>
          <a:lstStyle/>
          <a:p>
            <a:r>
              <a:rPr lang="en-US" sz="1800" b="1" dirty="0"/>
              <a:t>RISK MANAGEMNT &amp; POSITION SIZING</a:t>
            </a:r>
          </a:p>
          <a:p>
            <a:pPr>
              <a:buFont typeface="Arial" panose="020B0604020202020204" pitchFamily="34" charset="0"/>
              <a:buChar char="•"/>
            </a:pPr>
            <a:r>
              <a:rPr lang="en-US" sz="1800" dirty="0"/>
              <a:t>Importance of Risk - Reward in each </a:t>
            </a:r>
            <a:r>
              <a:rPr lang="en-US" sz="1800" dirty="0" smtClean="0"/>
              <a:t>trade</a:t>
            </a:r>
          </a:p>
          <a:p>
            <a:pPr>
              <a:buFont typeface="Arial" panose="020B0604020202020204" pitchFamily="34" charset="0"/>
              <a:buChar char="•"/>
            </a:pPr>
            <a:r>
              <a:rPr lang="en-US" sz="1800" dirty="0" smtClean="0"/>
              <a:t>Position sizing method in day trading.</a:t>
            </a:r>
            <a:endParaRPr lang="en-US" sz="1800" dirty="0"/>
          </a:p>
          <a:p>
            <a:pPr>
              <a:buFont typeface="Arial" panose="020B0604020202020204" pitchFamily="34" charset="0"/>
              <a:buChar char="•"/>
            </a:pPr>
            <a:r>
              <a:rPr lang="en-US" sz="1800" dirty="0"/>
              <a:t>5 rules of Risk </a:t>
            </a:r>
            <a:r>
              <a:rPr lang="en-US" sz="1800" dirty="0" smtClean="0"/>
              <a:t>management</a:t>
            </a:r>
          </a:p>
          <a:p>
            <a:pPr>
              <a:buFont typeface="Arial" panose="020B0604020202020204" pitchFamily="34" charset="0"/>
              <a:buChar char="•"/>
            </a:pPr>
            <a:r>
              <a:rPr lang="en-US" sz="1800" dirty="0" smtClean="0"/>
              <a:t>How </a:t>
            </a:r>
            <a:r>
              <a:rPr lang="en-US" sz="1800" dirty="0"/>
              <a:t>to prepare and maintain a trading </a:t>
            </a:r>
            <a:r>
              <a:rPr lang="en-US" sz="1800" dirty="0" smtClean="0"/>
              <a:t>journal</a:t>
            </a:r>
            <a:endParaRPr lang="en-US" sz="1800" dirty="0"/>
          </a:p>
          <a:p>
            <a:endParaRPr lang="en-US" dirty="0"/>
          </a:p>
          <a:p>
            <a:r>
              <a:rPr lang="en-US" sz="1800" b="1" dirty="0"/>
              <a:t>TRADING PSYCHOLOGY</a:t>
            </a:r>
            <a:endParaRPr lang="en-US" sz="1800" dirty="0"/>
          </a:p>
          <a:p>
            <a:pPr>
              <a:buFont typeface="Arial" panose="020B0604020202020204" pitchFamily="34" charset="0"/>
              <a:buChar char="•"/>
            </a:pPr>
            <a:r>
              <a:rPr lang="en-US" sz="1800" dirty="0"/>
              <a:t>Why trading psychology is most important in </a:t>
            </a:r>
            <a:r>
              <a:rPr lang="en-US" sz="1800" dirty="0" smtClean="0"/>
              <a:t>trading</a:t>
            </a:r>
          </a:p>
          <a:p>
            <a:pPr>
              <a:buFont typeface="Arial" panose="020B0604020202020204" pitchFamily="34" charset="0"/>
              <a:buChar char="•"/>
            </a:pPr>
            <a:r>
              <a:rPr lang="en-US" sz="1800" dirty="0" smtClean="0"/>
              <a:t>Powerful methods to control emotions during trading.</a:t>
            </a:r>
            <a:endParaRPr lang="en-US" sz="1800" dirty="0"/>
          </a:p>
          <a:p>
            <a:pPr>
              <a:buFont typeface="Arial" panose="020B0604020202020204" pitchFamily="34" charset="0"/>
              <a:buChar char="•"/>
            </a:pPr>
            <a:r>
              <a:rPr lang="en-US" sz="1800" dirty="0" smtClean="0"/>
              <a:t>7 reasons </a:t>
            </a:r>
            <a:r>
              <a:rPr lang="en-US" sz="1800" dirty="0"/>
              <a:t>behind my Day Trading success </a:t>
            </a:r>
          </a:p>
          <a:p>
            <a:pPr>
              <a:buFont typeface="Arial" panose="020B0604020202020204" pitchFamily="34" charset="0"/>
              <a:buChar char="•"/>
            </a:pPr>
            <a:r>
              <a:rPr lang="en-US" sz="1800" dirty="0"/>
              <a:t>Q&amp;A Session and wrap </a:t>
            </a:r>
            <a:r>
              <a:rPr lang="en-US" sz="1800" dirty="0" smtClean="0"/>
              <a:t>up</a:t>
            </a:r>
            <a:r>
              <a:rPr lang="en-US" sz="1600" dirty="0"/>
              <a:t> </a:t>
            </a:r>
            <a:r>
              <a:rPr lang="en-US" sz="1600" b="1" dirty="0" smtClean="0"/>
              <a:t> </a:t>
            </a:r>
          </a:p>
          <a:p>
            <a:endParaRPr lang="en-US" dirty="0"/>
          </a:p>
        </p:txBody>
      </p:sp>
      <p:sp>
        <p:nvSpPr>
          <p:cNvPr id="4" name="TextBox 3"/>
          <p:cNvSpPr txBox="1"/>
          <p:nvPr/>
        </p:nvSpPr>
        <p:spPr>
          <a:xfrm>
            <a:off x="9838098" y="6372762"/>
            <a:ext cx="2353902" cy="400110"/>
          </a:xfrm>
          <a:prstGeom prst="rect">
            <a:avLst/>
          </a:prstGeom>
          <a:noFill/>
        </p:spPr>
        <p:txBody>
          <a:bodyPr wrap="square" rtlCol="0">
            <a:spAutoFit/>
          </a:bodyPr>
          <a:lstStyle/>
          <a:p>
            <a:r>
              <a:rPr lang="en-US" sz="2000" dirty="0" smtClean="0"/>
              <a:t>  pivotcall.com</a:t>
            </a:r>
            <a:endParaRPr lang="en-US" sz="2000" dirty="0"/>
          </a:p>
        </p:txBody>
      </p:sp>
    </p:spTree>
    <p:extLst>
      <p:ext uri="{BB962C8B-B14F-4D97-AF65-F5344CB8AC3E}">
        <p14:creationId xmlns:p14="http://schemas.microsoft.com/office/powerpoint/2010/main" val="39089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7" y="173255"/>
            <a:ext cx="11869092" cy="6553470"/>
          </a:xfrm>
        </p:spPr>
      </p:pic>
    </p:spTree>
    <p:extLst>
      <p:ext uri="{BB962C8B-B14F-4D97-AF65-F5344CB8AC3E}">
        <p14:creationId xmlns:p14="http://schemas.microsoft.com/office/powerpoint/2010/main" val="795810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04" y="134754"/>
            <a:ext cx="11858324" cy="6555757"/>
          </a:xfrm>
        </p:spPr>
      </p:pic>
    </p:spTree>
    <p:extLst>
      <p:ext uri="{BB962C8B-B14F-4D97-AF65-F5344CB8AC3E}">
        <p14:creationId xmlns:p14="http://schemas.microsoft.com/office/powerpoint/2010/main" val="1940646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02" y="135802"/>
            <a:ext cx="11941521" cy="6599976"/>
          </a:xfrm>
        </p:spPr>
      </p:pic>
      <p:cxnSp>
        <p:nvCxnSpPr>
          <p:cNvPr id="3" name="Straight Connector 2"/>
          <p:cNvCxnSpPr/>
          <p:nvPr/>
        </p:nvCxnSpPr>
        <p:spPr>
          <a:xfrm flipV="1">
            <a:off x="135802" y="1312752"/>
            <a:ext cx="11072388" cy="362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36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31" y="90578"/>
            <a:ext cx="11982737" cy="6681413"/>
          </a:xfrm>
        </p:spPr>
      </p:pic>
    </p:spTree>
    <p:extLst>
      <p:ext uri="{BB962C8B-B14F-4D97-AF65-F5344CB8AC3E}">
        <p14:creationId xmlns:p14="http://schemas.microsoft.com/office/powerpoint/2010/main" val="3424372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048" y="2104931"/>
            <a:ext cx="11675952" cy="5513561"/>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sz="1600" dirty="0" smtClean="0"/>
              <a:t>At opening, first candle should engulf CPR and close above it making bullish candle.</a:t>
            </a:r>
          </a:p>
          <a:p>
            <a:pPr marL="0" indent="0">
              <a:buNone/>
            </a:pPr>
            <a:r>
              <a:rPr lang="en-US" sz="1600" dirty="0" smtClean="0"/>
              <a:t>Or first candle is bullish pin bar taking support on weekly or monthly pivot near CPR</a:t>
            </a:r>
          </a:p>
          <a:p>
            <a:pPr marL="0" indent="0">
              <a:buNone/>
            </a:pPr>
            <a:r>
              <a:rPr lang="en-US" sz="1600" dirty="0" smtClean="0"/>
              <a:t>Target should be near PDH or near next pivot or 2R and SL other side of CPR or below entry candle</a:t>
            </a:r>
            <a:endParaRPr lang="en-US" sz="1600" dirty="0"/>
          </a:p>
          <a:p>
            <a:pPr marL="0" indent="0">
              <a:buNone/>
            </a:pPr>
            <a:endParaRPr lang="en-US" sz="1600" dirty="0" smtClean="0"/>
          </a:p>
          <a:p>
            <a:pPr marL="0" indent="0">
              <a:buNone/>
            </a:pPr>
            <a:r>
              <a:rPr lang="en-US" sz="1600" dirty="0" smtClean="0"/>
              <a:t>                                                                        </a:t>
            </a:r>
            <a:endParaRPr lang="en-US" dirty="0"/>
          </a:p>
        </p:txBody>
      </p:sp>
      <p:sp>
        <p:nvSpPr>
          <p:cNvPr id="4" name="TextBox 3"/>
          <p:cNvSpPr txBox="1"/>
          <p:nvPr/>
        </p:nvSpPr>
        <p:spPr>
          <a:xfrm>
            <a:off x="10179518" y="6382695"/>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8" y="165237"/>
            <a:ext cx="11785001" cy="5140094"/>
          </a:xfrm>
          <a:prstGeom prst="rect">
            <a:avLst/>
          </a:prstGeom>
        </p:spPr>
      </p:pic>
    </p:spTree>
    <p:extLst>
      <p:ext uri="{BB962C8B-B14F-4D97-AF65-F5344CB8AC3E}">
        <p14:creationId xmlns:p14="http://schemas.microsoft.com/office/powerpoint/2010/main" val="36712966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62" y="217283"/>
            <a:ext cx="11887200" cy="6500388"/>
          </a:xfrm>
        </p:spPr>
      </p:pic>
    </p:spTree>
    <p:extLst>
      <p:ext uri="{BB962C8B-B14F-4D97-AF65-F5344CB8AC3E}">
        <p14:creationId xmlns:p14="http://schemas.microsoft.com/office/powerpoint/2010/main" val="37526165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292" y="135803"/>
            <a:ext cx="11582587" cy="6590922"/>
          </a:xfrm>
        </p:spPr>
      </p:pic>
    </p:spTree>
    <p:extLst>
      <p:ext uri="{BB962C8B-B14F-4D97-AF65-F5344CB8AC3E}">
        <p14:creationId xmlns:p14="http://schemas.microsoft.com/office/powerpoint/2010/main" val="146042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72429"/>
            <a:ext cx="11941521" cy="6717670"/>
          </a:xfrm>
        </p:spPr>
      </p:pic>
    </p:spTree>
    <p:extLst>
      <p:ext uri="{BB962C8B-B14F-4D97-AF65-F5344CB8AC3E}">
        <p14:creationId xmlns:p14="http://schemas.microsoft.com/office/powerpoint/2010/main" val="3519083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10" y="199176"/>
            <a:ext cx="11751071" cy="6545656"/>
          </a:xfrm>
        </p:spPr>
      </p:pic>
    </p:spTree>
    <p:extLst>
      <p:ext uri="{BB962C8B-B14F-4D97-AF65-F5344CB8AC3E}">
        <p14:creationId xmlns:p14="http://schemas.microsoft.com/office/powerpoint/2010/main" val="27105157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461" y="1374793"/>
            <a:ext cx="11468594" cy="5845346"/>
          </a:xfrm>
        </p:spPr>
        <p:txBody>
          <a:bodyPr>
            <a:normAutofit fontScale="92500"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              Gap up above PDH, Opening </a:t>
            </a:r>
            <a:r>
              <a:rPr lang="en-US" dirty="0"/>
              <a:t>candle should be </a:t>
            </a:r>
            <a:r>
              <a:rPr lang="en-US" dirty="0" smtClean="0"/>
              <a:t>bearish candle</a:t>
            </a:r>
          </a:p>
          <a:p>
            <a:pPr marL="0" indent="0">
              <a:buNone/>
            </a:pPr>
            <a:r>
              <a:rPr lang="en-US" dirty="0"/>
              <a:t> </a:t>
            </a:r>
            <a:r>
              <a:rPr lang="en-US" dirty="0" smtClean="0"/>
              <a:t>             First candle or next should close within PDH.</a:t>
            </a:r>
            <a:endParaRPr lang="en-US" dirty="0"/>
          </a:p>
          <a:p>
            <a:pPr marL="0" indent="0">
              <a:buNone/>
            </a:pPr>
            <a:r>
              <a:rPr lang="en-US" dirty="0" smtClean="0"/>
              <a:t>              SL above PDH or above entry candle or above nearest pivot resistance or 1R.</a:t>
            </a:r>
            <a:endParaRPr lang="en-US" dirty="0"/>
          </a:p>
          <a:p>
            <a:pPr marL="0" indent="0">
              <a:buNone/>
            </a:pPr>
            <a:r>
              <a:rPr lang="en-US" dirty="0"/>
              <a:t>              </a:t>
            </a:r>
            <a:r>
              <a:rPr lang="en-US" dirty="0" smtClean="0"/>
              <a:t>Target </a:t>
            </a:r>
            <a:r>
              <a:rPr lang="en-US" dirty="0"/>
              <a:t>should be CPR </a:t>
            </a:r>
            <a:r>
              <a:rPr lang="en-US" dirty="0" smtClean="0"/>
              <a:t>or 2R or more</a:t>
            </a:r>
            <a:endParaRPr lang="en-US" dirty="0"/>
          </a:p>
          <a:p>
            <a:pPr marL="0" indent="0">
              <a:buNone/>
            </a:pPr>
            <a:r>
              <a:rPr lang="en-US" dirty="0" smtClean="0"/>
              <a:t>               </a:t>
            </a:r>
            <a:endParaRPr lang="en-US" dirty="0"/>
          </a:p>
        </p:txBody>
      </p:sp>
      <p:sp>
        <p:nvSpPr>
          <p:cNvPr id="4" name="TextBox 3"/>
          <p:cNvSpPr txBox="1"/>
          <p:nvPr/>
        </p:nvSpPr>
        <p:spPr>
          <a:xfrm>
            <a:off x="9838098" y="6328373"/>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09" y="126793"/>
            <a:ext cx="9261694" cy="4716811"/>
          </a:xfrm>
          <a:prstGeom prst="rect">
            <a:avLst/>
          </a:prstGeom>
        </p:spPr>
      </p:pic>
    </p:spTree>
    <p:extLst>
      <p:ext uri="{BB962C8B-B14F-4D97-AF65-F5344CB8AC3E}">
        <p14:creationId xmlns:p14="http://schemas.microsoft.com/office/powerpoint/2010/main" val="3439468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56" y="134769"/>
            <a:ext cx="11841933" cy="1400530"/>
          </a:xfrm>
        </p:spPr>
        <p:txBody>
          <a:bodyPr/>
          <a:lstStyle/>
          <a:p>
            <a:r>
              <a:rPr lang="en-US" sz="3600" dirty="0" smtClean="0"/>
              <a:t>MY DAY TRDAING INSPIRATIONAL GURUS</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56" y="1004935"/>
            <a:ext cx="3850281" cy="443619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115" y="1004935"/>
            <a:ext cx="3483908" cy="44361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691" y="1004935"/>
            <a:ext cx="3538229" cy="4436198"/>
          </a:xfrm>
          <a:prstGeom prst="rect">
            <a:avLst/>
          </a:prstGeom>
        </p:spPr>
      </p:pic>
      <p:sp>
        <p:nvSpPr>
          <p:cNvPr id="7" name="TextBox 6"/>
          <p:cNvSpPr txBox="1"/>
          <p:nvPr/>
        </p:nvSpPr>
        <p:spPr>
          <a:xfrm>
            <a:off x="995883" y="5745792"/>
            <a:ext cx="2598345" cy="738664"/>
          </a:xfrm>
          <a:prstGeom prst="rect">
            <a:avLst/>
          </a:prstGeom>
          <a:noFill/>
        </p:spPr>
        <p:txBody>
          <a:bodyPr wrap="square" rtlCol="0">
            <a:spAutoFit/>
          </a:bodyPr>
          <a:lstStyle/>
          <a:p>
            <a:r>
              <a:rPr lang="en-US" sz="2400" dirty="0" smtClean="0"/>
              <a:t>FRANK OCHOA</a:t>
            </a:r>
          </a:p>
          <a:p>
            <a:r>
              <a:rPr lang="en-US" dirty="0"/>
              <a:t>p</a:t>
            </a:r>
            <a:r>
              <a:rPr lang="en-US" dirty="0" smtClean="0"/>
              <a:t>ivotboss.com</a:t>
            </a:r>
            <a:endParaRPr lang="en-US" dirty="0"/>
          </a:p>
        </p:txBody>
      </p:sp>
      <p:sp>
        <p:nvSpPr>
          <p:cNvPr id="8" name="TextBox 7"/>
          <p:cNvSpPr txBox="1"/>
          <p:nvPr/>
        </p:nvSpPr>
        <p:spPr>
          <a:xfrm>
            <a:off x="5305412" y="5745792"/>
            <a:ext cx="2598345" cy="738664"/>
          </a:xfrm>
          <a:prstGeom prst="rect">
            <a:avLst/>
          </a:prstGeom>
          <a:noFill/>
        </p:spPr>
        <p:txBody>
          <a:bodyPr wrap="square" rtlCol="0">
            <a:spAutoFit/>
          </a:bodyPr>
          <a:lstStyle/>
          <a:p>
            <a:r>
              <a:rPr lang="en-US" sz="2400" dirty="0" smtClean="0"/>
              <a:t>OLIVER VELEZ</a:t>
            </a:r>
          </a:p>
          <a:p>
            <a:r>
              <a:rPr lang="en-US" dirty="0"/>
              <a:t>o</a:t>
            </a:r>
            <a:r>
              <a:rPr lang="en-US" dirty="0" smtClean="0"/>
              <a:t>livervelez.com</a:t>
            </a:r>
            <a:endParaRPr lang="en-US" dirty="0"/>
          </a:p>
        </p:txBody>
      </p:sp>
      <p:sp>
        <p:nvSpPr>
          <p:cNvPr id="9" name="TextBox 8"/>
          <p:cNvSpPr txBox="1"/>
          <p:nvPr/>
        </p:nvSpPr>
        <p:spPr>
          <a:xfrm>
            <a:off x="8890503" y="5727684"/>
            <a:ext cx="3085723" cy="738664"/>
          </a:xfrm>
          <a:prstGeom prst="rect">
            <a:avLst/>
          </a:prstGeom>
          <a:noFill/>
        </p:spPr>
        <p:txBody>
          <a:bodyPr wrap="square" rtlCol="0">
            <a:spAutoFit/>
          </a:bodyPr>
          <a:lstStyle/>
          <a:p>
            <a:r>
              <a:rPr lang="en-US" sz="2400" dirty="0" smtClean="0"/>
              <a:t>LANCE BEGGS</a:t>
            </a:r>
          </a:p>
          <a:p>
            <a:r>
              <a:rPr lang="en-US" dirty="0" smtClean="0"/>
              <a:t>yourtradingcoach.com</a:t>
            </a:r>
            <a:endParaRPr lang="en-US" dirty="0"/>
          </a:p>
        </p:txBody>
      </p:sp>
    </p:spTree>
    <p:extLst>
      <p:ext uri="{BB962C8B-B14F-4D97-AF65-F5344CB8AC3E}">
        <p14:creationId xmlns:p14="http://schemas.microsoft.com/office/powerpoint/2010/main" val="11583270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61" y="115503"/>
            <a:ext cx="11878147" cy="6578916"/>
          </a:xfrm>
        </p:spPr>
      </p:pic>
    </p:spTree>
    <p:extLst>
      <p:ext uri="{BB962C8B-B14F-4D97-AF65-F5344CB8AC3E}">
        <p14:creationId xmlns:p14="http://schemas.microsoft.com/office/powerpoint/2010/main" val="2106781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89" y="117740"/>
            <a:ext cx="9951246" cy="715179"/>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9" y="117741"/>
            <a:ext cx="11923413" cy="6590878"/>
          </a:xfrm>
        </p:spPr>
      </p:pic>
    </p:spTree>
    <p:extLst>
      <p:ext uri="{BB962C8B-B14F-4D97-AF65-F5344CB8AC3E}">
        <p14:creationId xmlns:p14="http://schemas.microsoft.com/office/powerpoint/2010/main" val="2791094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6" y="181069"/>
            <a:ext cx="11841932" cy="6491335"/>
          </a:xfrm>
        </p:spPr>
      </p:pic>
    </p:spTree>
    <p:extLst>
      <p:ext uri="{BB962C8B-B14F-4D97-AF65-F5344CB8AC3E}">
        <p14:creationId xmlns:p14="http://schemas.microsoft.com/office/powerpoint/2010/main" val="21282680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5" y="99588"/>
            <a:ext cx="12072041" cy="6645244"/>
          </a:xfrm>
        </p:spPr>
      </p:pic>
    </p:spTree>
    <p:extLst>
      <p:ext uri="{BB962C8B-B14F-4D97-AF65-F5344CB8AC3E}">
        <p14:creationId xmlns:p14="http://schemas.microsoft.com/office/powerpoint/2010/main" val="3157588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195" y="1176905"/>
            <a:ext cx="11362099" cy="6188044"/>
          </a:xfrm>
        </p:spPr>
        <p:txBody>
          <a:bodyPr>
            <a:normAutofit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sz="1600" dirty="0"/>
              <a:t>Rule </a:t>
            </a:r>
            <a:r>
              <a:rPr lang="en-US" sz="1600" dirty="0" smtClean="0"/>
              <a:t>      Opening candle should be preferably green pin bar </a:t>
            </a:r>
          </a:p>
          <a:p>
            <a:pPr marL="0" indent="0">
              <a:buNone/>
            </a:pPr>
            <a:r>
              <a:rPr lang="en-US" sz="1600" dirty="0"/>
              <a:t> </a:t>
            </a:r>
            <a:r>
              <a:rPr lang="en-US" sz="1600" dirty="0" smtClean="0"/>
              <a:t>              Opening </a:t>
            </a:r>
            <a:r>
              <a:rPr lang="en-US" sz="1600" dirty="0"/>
              <a:t>candle should be gap </a:t>
            </a:r>
            <a:r>
              <a:rPr lang="en-US" sz="1600" dirty="0" smtClean="0"/>
              <a:t>down candle but first/second candle within yesterdays range </a:t>
            </a:r>
          </a:p>
          <a:p>
            <a:pPr marL="0" indent="0">
              <a:buNone/>
            </a:pPr>
            <a:r>
              <a:rPr lang="en-US" sz="1600" dirty="0" smtClean="0"/>
              <a:t>               Go long if there is good space to move till  </a:t>
            </a:r>
            <a:r>
              <a:rPr lang="en-US" sz="1600" dirty="0"/>
              <a:t>CPR, SL below </a:t>
            </a:r>
            <a:r>
              <a:rPr lang="en-US" sz="1600" dirty="0" smtClean="0"/>
              <a:t>entry </a:t>
            </a:r>
            <a:r>
              <a:rPr lang="en-US" sz="1600" dirty="0"/>
              <a:t>candle or 1R</a:t>
            </a:r>
            <a:r>
              <a:rPr lang="en-US" sz="1600" dirty="0" smtClean="0"/>
              <a:t>.</a:t>
            </a:r>
          </a:p>
          <a:p>
            <a:pPr marL="0" indent="0">
              <a:buNone/>
            </a:pPr>
            <a:r>
              <a:rPr lang="en-US" sz="1600" dirty="0" smtClean="0"/>
              <a:t> </a:t>
            </a:r>
            <a:r>
              <a:rPr lang="en-US" sz="1600" dirty="0"/>
              <a:t> </a:t>
            </a:r>
            <a:r>
              <a:rPr lang="en-US" sz="1600" dirty="0" smtClean="0"/>
              <a:t>             Target should be CPR or 2R whichever higher.</a:t>
            </a:r>
            <a:endParaRPr lang="en-US" sz="1600" dirty="0"/>
          </a:p>
          <a:p>
            <a:pPr marL="0" indent="0">
              <a:buNone/>
            </a:pPr>
            <a:r>
              <a:rPr lang="en-US" dirty="0" smtClean="0"/>
              <a:t>           </a:t>
            </a:r>
            <a:endParaRPr lang="en-US" dirty="0"/>
          </a:p>
        </p:txBody>
      </p:sp>
      <p:sp>
        <p:nvSpPr>
          <p:cNvPr id="4" name="TextBox 3"/>
          <p:cNvSpPr txBox="1"/>
          <p:nvPr/>
        </p:nvSpPr>
        <p:spPr>
          <a:xfrm>
            <a:off x="9560459" y="6255945"/>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79" y="253497"/>
            <a:ext cx="9152329" cy="4798337"/>
          </a:xfrm>
          <a:prstGeom prst="rect">
            <a:avLst/>
          </a:prstGeom>
        </p:spPr>
      </p:pic>
    </p:spTree>
    <p:extLst>
      <p:ext uri="{BB962C8B-B14F-4D97-AF65-F5344CB8AC3E}">
        <p14:creationId xmlns:p14="http://schemas.microsoft.com/office/powerpoint/2010/main" val="3103938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69" y="217283"/>
            <a:ext cx="11860040" cy="6455121"/>
          </a:xfrm>
        </p:spPr>
      </p:pic>
    </p:spTree>
    <p:extLst>
      <p:ext uri="{BB962C8B-B14F-4D97-AF65-F5344CB8AC3E}">
        <p14:creationId xmlns:p14="http://schemas.microsoft.com/office/powerpoint/2010/main" val="262522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3" y="0"/>
            <a:ext cx="9404723" cy="715179"/>
          </a:xfrm>
        </p:spPr>
        <p:txBody>
          <a:bodyPr/>
          <a:lstStyle/>
          <a:p>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23" y="144379"/>
            <a:ext cx="11908833" cy="6564429"/>
          </a:xfrm>
        </p:spPr>
      </p:pic>
    </p:spTree>
    <p:extLst>
      <p:ext uri="{BB962C8B-B14F-4D97-AF65-F5344CB8AC3E}">
        <p14:creationId xmlns:p14="http://schemas.microsoft.com/office/powerpoint/2010/main" val="31635679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68" y="90579"/>
            <a:ext cx="9924085" cy="633698"/>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768" y="90579"/>
            <a:ext cx="11906287" cy="6618039"/>
          </a:xfrm>
        </p:spPr>
      </p:pic>
    </p:spTree>
    <p:extLst>
      <p:ext uri="{BB962C8B-B14F-4D97-AF65-F5344CB8AC3E}">
        <p14:creationId xmlns:p14="http://schemas.microsoft.com/office/powerpoint/2010/main" val="34097308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7484"/>
            <a:ext cx="11706132" cy="5862119"/>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1600" dirty="0" smtClean="0"/>
              <a:t>            </a:t>
            </a:r>
          </a:p>
          <a:p>
            <a:pPr marL="0" indent="0">
              <a:buNone/>
            </a:pPr>
            <a:r>
              <a:rPr lang="en-US" sz="1600" dirty="0" smtClean="0"/>
              <a:t>            Short if  next day price approach VCPR or closes near Virgin CPR at the opening.</a:t>
            </a:r>
          </a:p>
          <a:p>
            <a:pPr marL="0" indent="0">
              <a:buNone/>
            </a:pPr>
            <a:r>
              <a:rPr lang="en-US" sz="1600" dirty="0"/>
              <a:t> </a:t>
            </a:r>
            <a:r>
              <a:rPr lang="en-US" sz="1600" dirty="0" smtClean="0"/>
              <a:t>           Keep SL just above UCPR or </a:t>
            </a:r>
            <a:r>
              <a:rPr lang="en-US" sz="1600" dirty="0"/>
              <a:t>1R, Target  2R or current day CPR whichever higher</a:t>
            </a:r>
            <a:r>
              <a:rPr lang="en-US" sz="1600" dirty="0" smtClean="0"/>
              <a:t>.</a:t>
            </a:r>
          </a:p>
          <a:p>
            <a:pPr marL="0" indent="0">
              <a:buNone/>
            </a:pPr>
            <a:r>
              <a:rPr lang="en-US" sz="1600" dirty="0" smtClean="0"/>
              <a:t>            Works well at opening or till mid afternoon only</a:t>
            </a:r>
            <a:endParaRPr lang="en-US" sz="1800" dirty="0"/>
          </a:p>
        </p:txBody>
      </p:sp>
      <p:sp>
        <p:nvSpPr>
          <p:cNvPr id="4" name="TextBox 3"/>
          <p:cNvSpPr txBox="1"/>
          <p:nvPr/>
        </p:nvSpPr>
        <p:spPr>
          <a:xfrm>
            <a:off x="9714369" y="6344723"/>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70" y="108642"/>
            <a:ext cx="11787612" cy="4916031"/>
          </a:xfrm>
          <a:prstGeom prst="rect">
            <a:avLst/>
          </a:prstGeom>
        </p:spPr>
      </p:pic>
    </p:spTree>
    <p:extLst>
      <p:ext uri="{BB962C8B-B14F-4D97-AF65-F5344CB8AC3E}">
        <p14:creationId xmlns:p14="http://schemas.microsoft.com/office/powerpoint/2010/main" val="32579193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65" y="0"/>
            <a:ext cx="9404723" cy="570324"/>
          </a:xfrm>
        </p:spPr>
        <p:txBody>
          <a:bodyPr/>
          <a:lstStyle/>
          <a:p>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02" y="105879"/>
            <a:ext cx="11950573" cy="6602740"/>
          </a:xfrm>
        </p:spPr>
      </p:pic>
    </p:spTree>
    <p:extLst>
      <p:ext uri="{BB962C8B-B14F-4D97-AF65-F5344CB8AC3E}">
        <p14:creationId xmlns:p14="http://schemas.microsoft.com/office/powerpoint/2010/main" val="2257819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92" y="144900"/>
            <a:ext cx="11534115" cy="1400530"/>
          </a:xfrm>
        </p:spPr>
        <p:txBody>
          <a:bodyPr/>
          <a:lstStyle/>
          <a:p>
            <a:r>
              <a:rPr lang="en-US" sz="3200" dirty="0" smtClean="0"/>
              <a:t>One can Start with these three…</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435" y="1276539"/>
            <a:ext cx="3702866" cy="53143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240" y="1276539"/>
            <a:ext cx="3440317" cy="5241956"/>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1604" y="1276539"/>
            <a:ext cx="3367889" cy="5151421"/>
          </a:xfrm>
        </p:spPr>
      </p:pic>
    </p:spTree>
    <p:extLst>
      <p:ext uri="{BB962C8B-B14F-4D97-AF65-F5344CB8AC3E}">
        <p14:creationId xmlns:p14="http://schemas.microsoft.com/office/powerpoint/2010/main" val="799759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2" y="90579"/>
            <a:ext cx="9616267" cy="516003"/>
          </a:xfrm>
        </p:spPr>
        <p:txBody>
          <a:bodyPr/>
          <a:lstStyle/>
          <a:p>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42" y="208229"/>
            <a:ext cx="11850986" cy="6446067"/>
          </a:xfrm>
        </p:spPr>
      </p:pic>
    </p:spTree>
    <p:extLst>
      <p:ext uri="{BB962C8B-B14F-4D97-AF65-F5344CB8AC3E}">
        <p14:creationId xmlns:p14="http://schemas.microsoft.com/office/powerpoint/2010/main" val="9040295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50" y="135801"/>
            <a:ext cx="11923412" cy="6627137"/>
          </a:xfrm>
        </p:spPr>
      </p:pic>
    </p:spTree>
    <p:extLst>
      <p:ext uri="{BB962C8B-B14F-4D97-AF65-F5344CB8AC3E}">
        <p14:creationId xmlns:p14="http://schemas.microsoft.com/office/powerpoint/2010/main" val="3768438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09" y="153954"/>
            <a:ext cx="9404723" cy="1400530"/>
          </a:xfrm>
        </p:spPr>
        <p:txBody>
          <a:bodyPr/>
          <a:lstStyle/>
          <a:p>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03" y="153954"/>
            <a:ext cx="11973828" cy="6564480"/>
          </a:xfrm>
        </p:spPr>
      </p:pic>
    </p:spTree>
    <p:extLst>
      <p:ext uri="{BB962C8B-B14F-4D97-AF65-F5344CB8AC3E}">
        <p14:creationId xmlns:p14="http://schemas.microsoft.com/office/powerpoint/2010/main" val="20984556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36" y="1738265"/>
            <a:ext cx="12101464" cy="5794219"/>
          </a:xfrm>
        </p:spPr>
        <p:txBody>
          <a:bodyPr>
            <a:normAutofit fontScale="25000" lnSpcReduction="20000"/>
          </a:bodyPr>
          <a:lstStyle/>
          <a:p>
            <a:endParaRPr lang="en-US" sz="3400" dirty="0"/>
          </a:p>
          <a:p>
            <a:pPr marL="0" indent="0">
              <a:buNone/>
            </a:pPr>
            <a:endParaRPr lang="en-US" sz="7200" dirty="0" smtClean="0"/>
          </a:p>
          <a:p>
            <a:pPr marL="0" indent="0">
              <a:buNone/>
            </a:pPr>
            <a:endParaRPr lang="en-US" sz="4900" dirty="0" smtClean="0"/>
          </a:p>
          <a:p>
            <a:pPr marL="0" indent="0">
              <a:buNone/>
            </a:pPr>
            <a:endParaRPr lang="en-US" sz="4900" dirty="0"/>
          </a:p>
          <a:p>
            <a:pPr marL="0" indent="0">
              <a:buNone/>
            </a:pPr>
            <a:endParaRPr lang="en-US" sz="4900" dirty="0" smtClean="0"/>
          </a:p>
          <a:p>
            <a:pPr marL="0" indent="0">
              <a:buNone/>
            </a:pPr>
            <a:endParaRPr lang="en-US" sz="4900" dirty="0"/>
          </a:p>
          <a:p>
            <a:pPr marL="0" indent="0">
              <a:buNone/>
            </a:pPr>
            <a:endParaRPr lang="en-US" sz="4900" dirty="0" smtClean="0"/>
          </a:p>
          <a:p>
            <a:pPr marL="0" indent="0">
              <a:buNone/>
            </a:pPr>
            <a:endParaRPr lang="en-US" sz="4900" dirty="0"/>
          </a:p>
          <a:p>
            <a:pPr marL="0" indent="0">
              <a:buNone/>
            </a:pPr>
            <a:endParaRPr lang="en-US" sz="7200" dirty="0" smtClean="0"/>
          </a:p>
          <a:p>
            <a:pPr marL="0" indent="0">
              <a:buNone/>
            </a:pPr>
            <a:endParaRPr lang="en-US" sz="7200" dirty="0" smtClean="0"/>
          </a:p>
          <a:p>
            <a:pPr>
              <a:buFont typeface="Wingdings" panose="05000000000000000000" pitchFamily="2" charset="2"/>
              <a:buChar char="Ø"/>
            </a:pPr>
            <a:endParaRPr lang="en-US" sz="7200" dirty="0" smtClean="0"/>
          </a:p>
          <a:p>
            <a:pPr>
              <a:buFont typeface="Wingdings" panose="05000000000000000000" pitchFamily="2" charset="2"/>
              <a:buChar char="Ø"/>
            </a:pPr>
            <a:endParaRPr lang="en-US" sz="7200" dirty="0"/>
          </a:p>
          <a:p>
            <a:pPr>
              <a:buFont typeface="Wingdings" panose="05000000000000000000" pitchFamily="2" charset="2"/>
              <a:buChar char="Ø"/>
            </a:pPr>
            <a:r>
              <a:rPr lang="en-US" sz="6400" dirty="0" smtClean="0"/>
              <a:t>First 5 min candle(opening candle) should be medium to big red candle </a:t>
            </a:r>
          </a:p>
          <a:p>
            <a:pPr>
              <a:buFont typeface="Wingdings" panose="05000000000000000000" pitchFamily="2" charset="2"/>
              <a:buChar char="Ø"/>
            </a:pPr>
            <a:r>
              <a:rPr lang="en-US" sz="6400" dirty="0" smtClean="0"/>
              <a:t>Take Short trade when price retraces back to high of the first 5 min. candle</a:t>
            </a:r>
          </a:p>
          <a:p>
            <a:pPr>
              <a:buFont typeface="Wingdings" panose="05000000000000000000" pitchFamily="2" charset="2"/>
              <a:buChar char="Ø"/>
            </a:pPr>
            <a:r>
              <a:rPr lang="en-US" sz="6400" dirty="0" smtClean="0"/>
              <a:t>High probability trade, if retracement happens in first one-two hour, and high of the candle and CPR at same place.</a:t>
            </a:r>
          </a:p>
          <a:p>
            <a:pPr>
              <a:buFont typeface="Wingdings" panose="05000000000000000000" pitchFamily="2" charset="2"/>
              <a:buChar char="Ø"/>
            </a:pPr>
            <a:r>
              <a:rPr lang="en-US" sz="6400" dirty="0" smtClean="0"/>
              <a:t>SL (stop loss) should be 1R or above the CPR, whichever is lower.  TGT is 2R or below first candle.</a:t>
            </a:r>
          </a:p>
          <a:p>
            <a:pPr marL="0" indent="0">
              <a:buNone/>
            </a:pPr>
            <a:r>
              <a:rPr lang="en-US" sz="7200" dirty="0" smtClean="0"/>
              <a:t>   </a:t>
            </a:r>
            <a:endParaRPr lang="en-US" sz="7200" dirty="0"/>
          </a:p>
          <a:p>
            <a:pPr marL="0" indent="0">
              <a:buNone/>
            </a:pPr>
            <a:r>
              <a:rPr lang="en-US" dirty="0" smtClean="0"/>
              <a:t>               </a:t>
            </a:r>
          </a:p>
          <a:p>
            <a:pPr marL="0" indent="0">
              <a:buNone/>
            </a:pPr>
            <a:r>
              <a:rPr lang="en-US" dirty="0" smtClean="0"/>
              <a:t>               </a:t>
            </a:r>
          </a:p>
          <a:p>
            <a:endParaRPr lang="en-US" dirty="0"/>
          </a:p>
        </p:txBody>
      </p:sp>
      <p:sp>
        <p:nvSpPr>
          <p:cNvPr id="4" name="TextBox 3"/>
          <p:cNvSpPr txBox="1"/>
          <p:nvPr/>
        </p:nvSpPr>
        <p:spPr>
          <a:xfrm>
            <a:off x="9956984" y="64578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29" y="117694"/>
            <a:ext cx="9770195" cy="4997513"/>
          </a:xfrm>
          <a:prstGeom prst="rect">
            <a:avLst/>
          </a:prstGeom>
        </p:spPr>
      </p:pic>
    </p:spTree>
    <p:extLst>
      <p:ext uri="{BB962C8B-B14F-4D97-AF65-F5344CB8AC3E}">
        <p14:creationId xmlns:p14="http://schemas.microsoft.com/office/powerpoint/2010/main" val="14219335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69" y="144855"/>
            <a:ext cx="11860040" cy="6518495"/>
          </a:xfrm>
        </p:spPr>
      </p:pic>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3333368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0" y="126748"/>
            <a:ext cx="11715183" cy="6518496"/>
          </a:xfrm>
        </p:spPr>
      </p:pic>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8970295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162963"/>
            <a:ext cx="11923413" cy="6599976"/>
          </a:xfrm>
        </p:spPr>
      </p:pic>
    </p:spTree>
    <p:extLst>
      <p:ext uri="{BB962C8B-B14F-4D97-AF65-F5344CB8AC3E}">
        <p14:creationId xmlns:p14="http://schemas.microsoft.com/office/powerpoint/2010/main" val="3580335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74" y="153909"/>
            <a:ext cx="11990556" cy="6636190"/>
          </a:xfrm>
        </p:spPr>
      </p:pic>
    </p:spTree>
    <p:extLst>
      <p:ext uri="{BB962C8B-B14F-4D97-AF65-F5344CB8AC3E}">
        <p14:creationId xmlns:p14="http://schemas.microsoft.com/office/powerpoint/2010/main" val="2342568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726" y="1140738"/>
            <a:ext cx="11488847" cy="5504506"/>
          </a:xfrm>
        </p:spPr>
        <p:txBody>
          <a:bodyPr>
            <a:normAutofit/>
          </a:bodyPr>
          <a:lstStyle/>
          <a:p>
            <a:pPr marL="0" indent="0">
              <a:buNone/>
            </a:pPr>
            <a:endParaRPr lang="en-US" sz="4000" dirty="0"/>
          </a:p>
          <a:p>
            <a:pPr marL="0" indent="0">
              <a:buNone/>
            </a:pPr>
            <a:endParaRPr lang="en-US" dirty="0"/>
          </a:p>
        </p:txBody>
      </p:sp>
      <p:sp>
        <p:nvSpPr>
          <p:cNvPr id="4" name="TextBox 3"/>
          <p:cNvSpPr txBox="1"/>
          <p:nvPr/>
        </p:nvSpPr>
        <p:spPr>
          <a:xfrm>
            <a:off x="9687208" y="6352018"/>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
        <p:nvSpPr>
          <p:cNvPr id="5" name="Rectangle 4"/>
          <p:cNvSpPr/>
          <p:nvPr/>
        </p:nvSpPr>
        <p:spPr>
          <a:xfrm>
            <a:off x="549241" y="5175192"/>
            <a:ext cx="11579384" cy="1461939"/>
          </a:xfrm>
          <a:prstGeom prst="rect">
            <a:avLst/>
          </a:prstGeom>
        </p:spPr>
        <p:txBody>
          <a:bodyPr wrap="square">
            <a:spAutoFit/>
          </a:bodyPr>
          <a:lstStyle/>
          <a:p>
            <a:pPr marL="285750" indent="-285750">
              <a:spcBef>
                <a:spcPts val="1000"/>
              </a:spcBef>
              <a:buClr>
                <a:schemeClr val="accent1"/>
              </a:buClr>
              <a:buSzPct val="80000"/>
              <a:buFont typeface="Wingdings" panose="05000000000000000000" pitchFamily="2" charset="2"/>
              <a:buChar char="Ø"/>
            </a:pPr>
            <a:r>
              <a:rPr lang="en-US" sz="1600" dirty="0">
                <a:latin typeface="+mj-lt"/>
                <a:ea typeface="+mj-ea"/>
                <a:cs typeface="+mj-cs"/>
              </a:rPr>
              <a:t>First 5 min candle(opening candle) should be </a:t>
            </a:r>
            <a:r>
              <a:rPr lang="en-US" sz="1600" dirty="0" smtClean="0">
                <a:latin typeface="+mj-lt"/>
                <a:ea typeface="+mj-ea"/>
                <a:cs typeface="+mj-cs"/>
              </a:rPr>
              <a:t>mid to big green candle or bullish pin bar candle.</a:t>
            </a:r>
            <a:endParaRPr lang="en-US" sz="1600" dirty="0">
              <a:latin typeface="+mj-lt"/>
              <a:ea typeface="+mj-ea"/>
              <a:cs typeface="+mj-cs"/>
            </a:endParaRPr>
          </a:p>
          <a:p>
            <a:pPr marL="285750" indent="-285750">
              <a:spcBef>
                <a:spcPts val="1000"/>
              </a:spcBef>
              <a:buClr>
                <a:schemeClr val="accent1"/>
              </a:buClr>
              <a:buSzPct val="80000"/>
              <a:buFont typeface="Wingdings" panose="05000000000000000000" pitchFamily="2" charset="2"/>
              <a:buChar char="Ø"/>
            </a:pPr>
            <a:r>
              <a:rPr lang="en-US" sz="1600" dirty="0" smtClean="0">
                <a:latin typeface="+mj-lt"/>
                <a:ea typeface="+mj-ea"/>
                <a:cs typeface="+mj-cs"/>
              </a:rPr>
              <a:t>Take </a:t>
            </a:r>
            <a:r>
              <a:rPr lang="en-US" sz="1600" dirty="0">
                <a:latin typeface="+mj-lt"/>
                <a:ea typeface="+mj-ea"/>
                <a:cs typeface="+mj-cs"/>
              </a:rPr>
              <a:t>long trade when price retraces back to low of the first 5 min. candle(take only first retracement)</a:t>
            </a:r>
          </a:p>
          <a:p>
            <a:pPr marL="285750" indent="-285750">
              <a:spcBef>
                <a:spcPts val="1000"/>
              </a:spcBef>
              <a:buClr>
                <a:schemeClr val="accent1"/>
              </a:buClr>
              <a:buSzPct val="80000"/>
              <a:buFont typeface="Wingdings" panose="05000000000000000000" pitchFamily="2" charset="2"/>
              <a:buChar char="Ø"/>
            </a:pPr>
            <a:r>
              <a:rPr lang="en-US" sz="1600" dirty="0">
                <a:latin typeface="+mj-lt"/>
                <a:ea typeface="+mj-ea"/>
                <a:cs typeface="+mj-cs"/>
              </a:rPr>
              <a:t>High probability trade, if retracement happens in first </a:t>
            </a:r>
            <a:r>
              <a:rPr lang="en-US" sz="1600" dirty="0" smtClean="0">
                <a:latin typeface="+mj-lt"/>
                <a:ea typeface="+mj-ea"/>
                <a:cs typeface="+mj-cs"/>
              </a:rPr>
              <a:t>one -two hours.</a:t>
            </a:r>
            <a:endParaRPr lang="en-US" sz="1600" dirty="0">
              <a:latin typeface="+mj-lt"/>
              <a:ea typeface="+mj-ea"/>
              <a:cs typeface="+mj-cs"/>
            </a:endParaRPr>
          </a:p>
          <a:p>
            <a:pPr marL="285750" indent="-285750">
              <a:spcBef>
                <a:spcPts val="1000"/>
              </a:spcBef>
              <a:buClr>
                <a:schemeClr val="accent1"/>
              </a:buClr>
              <a:buSzPct val="80000"/>
              <a:buFont typeface="Wingdings" panose="05000000000000000000" pitchFamily="2" charset="2"/>
              <a:buChar char="Ø"/>
            </a:pPr>
            <a:r>
              <a:rPr lang="en-US" sz="1600" dirty="0">
                <a:latin typeface="+mj-lt"/>
                <a:ea typeface="+mj-ea"/>
                <a:cs typeface="+mj-cs"/>
              </a:rPr>
              <a:t>SL (stop loss) should be 1R or </a:t>
            </a:r>
            <a:r>
              <a:rPr lang="en-US" sz="1600" dirty="0" smtClean="0">
                <a:latin typeface="+mj-lt"/>
                <a:ea typeface="+mj-ea"/>
                <a:cs typeface="+mj-cs"/>
              </a:rPr>
              <a:t>below next support or pivot... </a:t>
            </a:r>
            <a:r>
              <a:rPr lang="en-US" sz="1600" dirty="0">
                <a:latin typeface="+mj-lt"/>
                <a:ea typeface="+mj-ea"/>
                <a:cs typeface="+mj-cs"/>
              </a:rPr>
              <a:t>TGT is 2</a:t>
            </a:r>
            <a:r>
              <a:rPr lang="en-US" sz="1600" dirty="0" smtClean="0">
                <a:latin typeface="+mj-lt"/>
                <a:ea typeface="+mj-ea"/>
                <a:cs typeface="+mj-cs"/>
              </a:rPr>
              <a:t>R or more.</a:t>
            </a:r>
            <a:endParaRPr lang="en-US" sz="1600" dirty="0">
              <a:latin typeface="+mj-lt"/>
              <a:ea typeface="+mj-ea"/>
              <a:cs typeface="+mj-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293" y="186333"/>
            <a:ext cx="10420539" cy="4828533"/>
          </a:xfrm>
          <a:prstGeom prst="rect">
            <a:avLst/>
          </a:prstGeom>
        </p:spPr>
      </p:pic>
      <p:sp>
        <p:nvSpPr>
          <p:cNvPr id="2" name="Rectangle 1"/>
          <p:cNvSpPr/>
          <p:nvPr/>
        </p:nvSpPr>
        <p:spPr>
          <a:xfrm>
            <a:off x="2797520" y="3612334"/>
            <a:ext cx="2046084" cy="2806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4978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497" y="172016"/>
            <a:ext cx="11660863" cy="6473228"/>
          </a:xfrm>
        </p:spPr>
      </p:pic>
    </p:spTree>
    <p:extLst>
      <p:ext uri="{BB962C8B-B14F-4D97-AF65-F5344CB8AC3E}">
        <p14:creationId xmlns:p14="http://schemas.microsoft.com/office/powerpoint/2010/main" val="3292616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3" y="452718"/>
            <a:ext cx="8947522" cy="1400530"/>
          </a:xfrm>
        </p:spPr>
        <p:txBody>
          <a:bodyPr/>
          <a:lstStyle/>
          <a:p>
            <a:r>
              <a:rPr lang="en-US" dirty="0" smtClean="0"/>
              <a:t>                       SESSION -1 </a:t>
            </a:r>
            <a:endParaRPr lang="en-US" dirty="0"/>
          </a:p>
        </p:txBody>
      </p:sp>
      <p:sp>
        <p:nvSpPr>
          <p:cNvPr id="3" name="Content Placeholder 2"/>
          <p:cNvSpPr>
            <a:spLocks noGrp="1"/>
          </p:cNvSpPr>
          <p:nvPr>
            <p:ph idx="1"/>
          </p:nvPr>
        </p:nvSpPr>
        <p:spPr>
          <a:xfrm>
            <a:off x="407406" y="2007651"/>
            <a:ext cx="11784594" cy="1686163"/>
          </a:xfrm>
        </p:spPr>
        <p:txBody>
          <a:bodyPr>
            <a:normAutofit/>
          </a:bodyPr>
          <a:lstStyle/>
          <a:p>
            <a:pPr marL="0" indent="0">
              <a:buNone/>
            </a:pPr>
            <a:r>
              <a:rPr lang="en-US" sz="3600" dirty="0" smtClean="0"/>
              <a:t>INTRODUCTION OF PIVOT POINTS &amp; PRICE ACTION</a:t>
            </a:r>
            <a:endParaRPr lang="en-US" sz="3600" dirty="0"/>
          </a:p>
        </p:txBody>
      </p:sp>
    </p:spTree>
    <p:extLst>
      <p:ext uri="{BB962C8B-B14F-4D97-AF65-F5344CB8AC3E}">
        <p14:creationId xmlns:p14="http://schemas.microsoft.com/office/powerpoint/2010/main" val="39792886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77" y="90579"/>
            <a:ext cx="11814772" cy="1400530"/>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49" y="90579"/>
            <a:ext cx="11887199" cy="6608985"/>
          </a:xfrm>
        </p:spPr>
      </p:pic>
    </p:spTree>
    <p:extLst>
      <p:ext uri="{BB962C8B-B14F-4D97-AF65-F5344CB8AC3E}">
        <p14:creationId xmlns:p14="http://schemas.microsoft.com/office/powerpoint/2010/main" val="25708740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6" y="144855"/>
            <a:ext cx="12081094" cy="6599977"/>
          </a:xfrm>
        </p:spPr>
      </p:pic>
    </p:spTree>
    <p:extLst>
      <p:ext uri="{BB962C8B-B14F-4D97-AF65-F5344CB8AC3E}">
        <p14:creationId xmlns:p14="http://schemas.microsoft.com/office/powerpoint/2010/main" val="891208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4" y="144855"/>
            <a:ext cx="11941521" cy="6618084"/>
          </a:xfrm>
        </p:spPr>
      </p:pic>
    </p:spTree>
    <p:extLst>
      <p:ext uri="{BB962C8B-B14F-4D97-AF65-F5344CB8AC3E}">
        <p14:creationId xmlns:p14="http://schemas.microsoft.com/office/powerpoint/2010/main" val="32747827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81" y="172016"/>
            <a:ext cx="11597712" cy="5124262"/>
          </a:xfrm>
        </p:spPr>
      </p:pic>
      <p:sp>
        <p:nvSpPr>
          <p:cNvPr id="6" name="Rectangle 5"/>
          <p:cNvSpPr/>
          <p:nvPr/>
        </p:nvSpPr>
        <p:spPr>
          <a:xfrm>
            <a:off x="271381" y="5423027"/>
            <a:ext cx="11135985" cy="1200329"/>
          </a:xfrm>
          <a:prstGeom prst="rect">
            <a:avLst/>
          </a:prstGeom>
        </p:spPr>
        <p:txBody>
          <a:bodyPr wrap="square">
            <a:spAutoFit/>
          </a:bodyPr>
          <a:lstStyle/>
          <a:p>
            <a:r>
              <a:rPr lang="en-US" dirty="0" smtClean="0"/>
              <a:t>It is a GAP FILL CONCEPT, Market </a:t>
            </a:r>
            <a:r>
              <a:rPr lang="en-US" dirty="0"/>
              <a:t>should open huge gap up, </a:t>
            </a:r>
            <a:r>
              <a:rPr lang="en-US" dirty="0" smtClean="0"/>
              <a:t>First </a:t>
            </a:r>
            <a:r>
              <a:rPr lang="en-US" dirty="0"/>
              <a:t>candle should be </a:t>
            </a:r>
            <a:r>
              <a:rPr lang="en-US" dirty="0" smtClean="0"/>
              <a:t> bearish </a:t>
            </a:r>
            <a:r>
              <a:rPr lang="en-US" dirty="0"/>
              <a:t>candle or reversal pin bar with its high touching at some pivot or some big resistance</a:t>
            </a:r>
          </a:p>
          <a:p>
            <a:r>
              <a:rPr lang="en-US" dirty="0" smtClean="0"/>
              <a:t>SL </a:t>
            </a:r>
            <a:r>
              <a:rPr lang="en-US" dirty="0"/>
              <a:t>1% from entry price or above </a:t>
            </a:r>
            <a:r>
              <a:rPr lang="en-US" dirty="0" smtClean="0"/>
              <a:t>entry </a:t>
            </a:r>
            <a:r>
              <a:rPr lang="en-US" dirty="0"/>
              <a:t>candle or above the </a:t>
            </a:r>
            <a:r>
              <a:rPr lang="en-US" dirty="0" smtClean="0"/>
              <a:t>pivot/resistance</a:t>
            </a:r>
          </a:p>
          <a:p>
            <a:r>
              <a:rPr lang="en-US" dirty="0" smtClean="0"/>
              <a:t>Target –PDH or 2R</a:t>
            </a:r>
            <a:endParaRPr lang="en-US" dirty="0"/>
          </a:p>
        </p:txBody>
      </p:sp>
    </p:spTree>
    <p:extLst>
      <p:ext uri="{BB962C8B-B14F-4D97-AF65-F5344CB8AC3E}">
        <p14:creationId xmlns:p14="http://schemas.microsoft.com/office/powerpoint/2010/main" val="13061428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70" y="144901"/>
            <a:ext cx="9951246" cy="678965"/>
          </a:xfrm>
        </p:spPr>
        <p:txBody>
          <a:bodyPr/>
          <a:lstStyle/>
          <a:p>
            <a:endParaRPr lang="en-US" sz="36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144901"/>
            <a:ext cx="11923414" cy="6599931"/>
          </a:xfrm>
        </p:spPr>
      </p:pic>
    </p:spTree>
    <p:extLst>
      <p:ext uri="{BB962C8B-B14F-4D97-AF65-F5344CB8AC3E}">
        <p14:creationId xmlns:p14="http://schemas.microsoft.com/office/powerpoint/2010/main" val="20243458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2" y="0"/>
            <a:ext cx="9404723" cy="588430"/>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16" y="153909"/>
            <a:ext cx="11869093" cy="6500388"/>
          </a:xfrm>
        </p:spPr>
      </p:pic>
    </p:spTree>
    <p:extLst>
      <p:ext uri="{BB962C8B-B14F-4D97-AF65-F5344CB8AC3E}">
        <p14:creationId xmlns:p14="http://schemas.microsoft.com/office/powerpoint/2010/main" val="39105190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126749"/>
            <a:ext cx="11968681" cy="6618083"/>
          </a:xfrm>
        </p:spPr>
      </p:pic>
    </p:spTree>
    <p:extLst>
      <p:ext uri="{BB962C8B-B14F-4D97-AF65-F5344CB8AC3E}">
        <p14:creationId xmlns:p14="http://schemas.microsoft.com/office/powerpoint/2010/main" val="5216442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28" y="235389"/>
            <a:ext cx="12023002" cy="6482281"/>
          </a:xfrm>
        </p:spPr>
      </p:pic>
    </p:spTree>
    <p:extLst>
      <p:ext uri="{BB962C8B-B14F-4D97-AF65-F5344CB8AC3E}">
        <p14:creationId xmlns:p14="http://schemas.microsoft.com/office/powerpoint/2010/main" val="326935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9" y="108687"/>
            <a:ext cx="11968681" cy="1400530"/>
          </a:xfrm>
        </p:spPr>
        <p:txBody>
          <a:bodyPr/>
          <a:lstStyle/>
          <a:p>
            <a:r>
              <a:rPr lang="en-US" sz="3600" dirty="0" smtClean="0">
                <a:solidFill>
                  <a:srgbClr val="FFFF00"/>
                </a:solidFill>
              </a:rPr>
              <a:t>DIFFERENCE BETWEEN OPEN DRIVE VS GAP UP REJ VS EVENING STAR</a:t>
            </a:r>
            <a:endParaRPr lang="en-US" sz="3600" dirty="0">
              <a:solidFill>
                <a:srgbClr val="FFFF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086" y="1312753"/>
            <a:ext cx="11479794" cy="5368704"/>
          </a:xfrm>
        </p:spPr>
      </p:pic>
      <p:cxnSp>
        <p:nvCxnSpPr>
          <p:cNvPr id="5" name="Straight Arrow Connector 4"/>
          <p:cNvCxnSpPr/>
          <p:nvPr/>
        </p:nvCxnSpPr>
        <p:spPr>
          <a:xfrm flipV="1">
            <a:off x="2426329" y="2362954"/>
            <a:ext cx="914400" cy="13489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721790" y="3186820"/>
            <a:ext cx="950614" cy="17111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864158" y="5468293"/>
            <a:ext cx="497941" cy="10502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8239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458" y="1919335"/>
            <a:ext cx="11669917" cy="5576934"/>
          </a:xfrm>
        </p:spPr>
        <p:txBody>
          <a:bodyPr>
            <a:normAutofit fontScale="925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r>
              <a:rPr lang="en-US" sz="1700" dirty="0"/>
              <a:t>Rule                           </a:t>
            </a:r>
            <a:r>
              <a:rPr lang="en-US" sz="1700" dirty="0" smtClean="0"/>
              <a:t>Market should make a consolidation around CPR.</a:t>
            </a:r>
            <a:endParaRPr lang="en-US" sz="1700" dirty="0"/>
          </a:p>
          <a:p>
            <a:pPr marL="0" indent="0">
              <a:buNone/>
            </a:pPr>
            <a:r>
              <a:rPr lang="en-US" sz="1700" dirty="0"/>
              <a:t>                      </a:t>
            </a:r>
            <a:r>
              <a:rPr lang="en-US" sz="1700" dirty="0" smtClean="0"/>
              <a:t>             Once it breaks out of CPR with full body candle, (go long if breakout happens </a:t>
            </a:r>
          </a:p>
          <a:p>
            <a:pPr marL="0" indent="0">
              <a:buNone/>
            </a:pPr>
            <a:r>
              <a:rPr lang="en-US" sz="1700" dirty="0"/>
              <a:t> </a:t>
            </a:r>
            <a:r>
              <a:rPr lang="en-US" sz="1700" dirty="0" smtClean="0"/>
              <a:t>                                  at UCPR and go short if breakout at BCPR</a:t>
            </a:r>
            <a:r>
              <a:rPr lang="en-US" sz="1700" dirty="0"/>
              <a:t>), High probability trade if it happens in late afternoon.</a:t>
            </a:r>
          </a:p>
          <a:p>
            <a:pPr marL="0" indent="0">
              <a:buNone/>
            </a:pPr>
            <a:r>
              <a:rPr lang="en-US" sz="1700" dirty="0"/>
              <a:t>                                   Target – 2R or more.SL above other side of CPR or breakout candle or 1R</a:t>
            </a:r>
          </a:p>
          <a:p>
            <a:pPr marL="0" indent="0">
              <a:buNone/>
            </a:pPr>
            <a:endParaRPr lang="en-US" sz="1700" dirty="0" smtClean="0"/>
          </a:p>
          <a:p>
            <a:pPr marL="0" indent="0">
              <a:buNone/>
            </a:pPr>
            <a:r>
              <a:rPr lang="en-US" sz="1700" dirty="0" smtClean="0"/>
              <a:t>                                   </a:t>
            </a:r>
            <a:endParaRPr lang="en-US" dirty="0"/>
          </a:p>
        </p:txBody>
      </p:sp>
      <p:sp>
        <p:nvSpPr>
          <p:cNvPr id="4" name="TextBox 3"/>
          <p:cNvSpPr txBox="1"/>
          <p:nvPr/>
        </p:nvSpPr>
        <p:spPr>
          <a:xfrm>
            <a:off x="9967863" y="64578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5" y="72083"/>
            <a:ext cx="10981853" cy="5332835"/>
          </a:xfrm>
          <a:prstGeom prst="rect">
            <a:avLst/>
          </a:prstGeom>
        </p:spPr>
      </p:pic>
      <p:sp>
        <p:nvSpPr>
          <p:cNvPr id="5" name="Rectangle 4"/>
          <p:cNvSpPr/>
          <p:nvPr/>
        </p:nvSpPr>
        <p:spPr>
          <a:xfrm>
            <a:off x="878186" y="3947311"/>
            <a:ext cx="7632071" cy="1376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89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34" y="108687"/>
            <a:ext cx="10869897" cy="1303654"/>
          </a:xfrm>
        </p:spPr>
        <p:txBody>
          <a:bodyPr/>
          <a:lstStyle/>
          <a:p>
            <a:r>
              <a:rPr lang="en-US" sz="3600" dirty="0" smtClean="0"/>
              <a:t>Why Pivot points are important in  </a:t>
            </a:r>
            <a:r>
              <a:rPr lang="en-US" sz="3600" dirty="0"/>
              <a:t>D</a:t>
            </a:r>
            <a:r>
              <a:rPr lang="en-US" sz="3600" dirty="0" smtClean="0"/>
              <a:t>ay Trading</a:t>
            </a:r>
            <a:endParaRPr lang="en-US" sz="3600" dirty="0"/>
          </a:p>
        </p:txBody>
      </p:sp>
      <p:sp>
        <p:nvSpPr>
          <p:cNvPr id="3" name="Content Placeholder 2"/>
          <p:cNvSpPr>
            <a:spLocks noGrp="1"/>
          </p:cNvSpPr>
          <p:nvPr>
            <p:ph idx="1"/>
          </p:nvPr>
        </p:nvSpPr>
        <p:spPr>
          <a:xfrm>
            <a:off x="153909" y="1153439"/>
            <a:ext cx="11841933" cy="5216553"/>
          </a:xfrm>
        </p:spPr>
        <p:txBody>
          <a:bodyPr>
            <a:normAutofit fontScale="92500" lnSpcReduction="20000"/>
          </a:bodyPr>
          <a:lstStyle/>
          <a:p>
            <a:r>
              <a:rPr lang="en-US" sz="2400" dirty="0" smtClean="0"/>
              <a:t>Pivot meaning – “Turn around or reverse”</a:t>
            </a:r>
          </a:p>
          <a:p>
            <a:endParaRPr lang="en-US" sz="2400" dirty="0" smtClean="0"/>
          </a:p>
          <a:p>
            <a:r>
              <a:rPr lang="en-US" sz="2400" dirty="0" smtClean="0"/>
              <a:t>Pivots are stagnant on chart, it is same for 5 min/15min/30 min or1 hour TF.</a:t>
            </a:r>
          </a:p>
          <a:p>
            <a:endParaRPr lang="en-US" sz="2400" dirty="0" smtClean="0"/>
          </a:p>
          <a:p>
            <a:r>
              <a:rPr lang="en-US" sz="2400" dirty="0" smtClean="0"/>
              <a:t>Pivots- Nothing but support/Resistance, calculated based on average price of high/low/close of previous day/week/month</a:t>
            </a:r>
          </a:p>
          <a:p>
            <a:endParaRPr lang="en-US" sz="2400" dirty="0" smtClean="0"/>
          </a:p>
          <a:p>
            <a:r>
              <a:rPr lang="en-US" sz="2400" dirty="0" smtClean="0"/>
              <a:t>Pivots will give mark boundaries on your line where price likely to have support/resistance which offers you frame work to trade on</a:t>
            </a:r>
          </a:p>
          <a:p>
            <a:endParaRPr lang="en-US" sz="2400" dirty="0" smtClean="0"/>
          </a:p>
          <a:p>
            <a:r>
              <a:rPr lang="en-US" sz="2400" dirty="0" smtClean="0"/>
              <a:t>Pivots-Purely derived by price….Pivots are pure leading indicator (not lagging indicators like MACD, RSI or Bollinger bands etc.)</a:t>
            </a:r>
          </a:p>
          <a:p>
            <a:endParaRPr lang="en-US" sz="2400" dirty="0"/>
          </a:p>
          <a:p>
            <a:r>
              <a:rPr lang="en-US" sz="2400" dirty="0" smtClean="0"/>
              <a:t>Pivots – Used and Trusted by big players, institutes, professionals.</a:t>
            </a:r>
          </a:p>
          <a:p>
            <a:endParaRPr lang="en-US" dirty="0"/>
          </a:p>
          <a:p>
            <a:endParaRPr lang="en-US" dirty="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35062618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11" y="153954"/>
            <a:ext cx="9404723" cy="660858"/>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7" y="153954"/>
            <a:ext cx="11960867" cy="6654251"/>
          </a:xfrm>
        </p:spPr>
      </p:pic>
    </p:spTree>
    <p:extLst>
      <p:ext uri="{BB962C8B-B14F-4D97-AF65-F5344CB8AC3E}">
        <p14:creationId xmlns:p14="http://schemas.microsoft.com/office/powerpoint/2010/main" val="31960724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55" y="99632"/>
            <a:ext cx="9815445" cy="814767"/>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5" y="99633"/>
            <a:ext cx="11869094" cy="6705452"/>
          </a:xfrm>
        </p:spPr>
      </p:pic>
    </p:spTree>
    <p:extLst>
      <p:ext uri="{BB962C8B-B14F-4D97-AF65-F5344CB8AC3E}">
        <p14:creationId xmlns:p14="http://schemas.microsoft.com/office/powerpoint/2010/main" val="26702088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54" y="153909"/>
            <a:ext cx="11818888" cy="6545655"/>
          </a:xfrm>
        </p:spPr>
      </p:pic>
    </p:spTree>
    <p:extLst>
      <p:ext uri="{BB962C8B-B14F-4D97-AF65-F5344CB8AC3E}">
        <p14:creationId xmlns:p14="http://schemas.microsoft.com/office/powerpoint/2010/main" val="20394586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488" y="99587"/>
            <a:ext cx="11976727" cy="6663351"/>
          </a:xfrm>
        </p:spPr>
      </p:pic>
    </p:spTree>
    <p:extLst>
      <p:ext uri="{BB962C8B-B14F-4D97-AF65-F5344CB8AC3E}">
        <p14:creationId xmlns:p14="http://schemas.microsoft.com/office/powerpoint/2010/main" val="23188067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695" y="1530033"/>
            <a:ext cx="11959628" cy="5513561"/>
          </a:xfrm>
        </p:spPr>
        <p:txBody>
          <a:bodyPr>
            <a:normAutofit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sz="1600" dirty="0"/>
              <a:t>Rule                            </a:t>
            </a:r>
            <a:r>
              <a:rPr lang="en-US" sz="1600" dirty="0" smtClean="0"/>
              <a:t>Previous day(or day before) should be bearish day or close at low of the day.</a:t>
            </a:r>
          </a:p>
          <a:p>
            <a:pPr marL="0" indent="0">
              <a:buNone/>
            </a:pPr>
            <a:r>
              <a:rPr lang="en-US" sz="1600" dirty="0" smtClean="0"/>
              <a:t>                                   Current day should be big gap down.</a:t>
            </a:r>
          </a:p>
          <a:p>
            <a:pPr marL="0" indent="0">
              <a:buNone/>
            </a:pPr>
            <a:r>
              <a:rPr lang="en-US" sz="1600" dirty="0" smtClean="0"/>
              <a:t>                                   Watch price action near PDL, If it breaks go long( late afternoon is high probability)</a:t>
            </a:r>
          </a:p>
          <a:p>
            <a:pPr marL="0" indent="0">
              <a:buNone/>
            </a:pPr>
            <a:r>
              <a:rPr lang="en-US" sz="1600" dirty="0" smtClean="0"/>
              <a:t>                                   Expect a big move after breakout. Target 2R or more.</a:t>
            </a:r>
            <a:endParaRPr lang="en-US" sz="1600" dirty="0"/>
          </a:p>
          <a:p>
            <a:pPr marL="0" indent="0">
              <a:buNone/>
            </a:pPr>
            <a:r>
              <a:rPr lang="en-US" sz="1600" dirty="0"/>
              <a:t>                                   SL 1% from entry </a:t>
            </a:r>
            <a:r>
              <a:rPr lang="en-US" sz="1600" dirty="0" smtClean="0"/>
              <a:t>price or below PDL or below breakout candle.</a:t>
            </a:r>
            <a:endParaRPr lang="en-US" sz="1600" dirty="0"/>
          </a:p>
          <a:p>
            <a:pPr marL="0" indent="0">
              <a:buNone/>
            </a:pPr>
            <a:endParaRPr lang="en-US" dirty="0"/>
          </a:p>
        </p:txBody>
      </p:sp>
      <p:sp>
        <p:nvSpPr>
          <p:cNvPr id="4" name="TextBox 3"/>
          <p:cNvSpPr txBox="1"/>
          <p:nvPr/>
        </p:nvSpPr>
        <p:spPr>
          <a:xfrm>
            <a:off x="9587621" y="6283106"/>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32" y="144856"/>
            <a:ext cx="10511072" cy="4861710"/>
          </a:xfrm>
          <a:prstGeom prst="rect">
            <a:avLst/>
          </a:prstGeom>
        </p:spPr>
      </p:pic>
    </p:spTree>
    <p:extLst>
      <p:ext uri="{BB962C8B-B14F-4D97-AF65-F5344CB8AC3E}">
        <p14:creationId xmlns:p14="http://schemas.microsoft.com/office/powerpoint/2010/main" val="42605370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2" y="59830"/>
            <a:ext cx="9404723" cy="1400530"/>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42" y="144379"/>
            <a:ext cx="11878146" cy="6713621"/>
          </a:xfrm>
        </p:spPr>
      </p:pic>
    </p:spTree>
    <p:extLst>
      <p:ext uri="{BB962C8B-B14F-4D97-AF65-F5344CB8AC3E}">
        <p14:creationId xmlns:p14="http://schemas.microsoft.com/office/powerpoint/2010/main" val="30683939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283" y="190123"/>
            <a:ext cx="11769505" cy="6509441"/>
          </a:xfrm>
        </p:spPr>
      </p:pic>
    </p:spTree>
    <p:extLst>
      <p:ext uri="{BB962C8B-B14F-4D97-AF65-F5344CB8AC3E}">
        <p14:creationId xmlns:p14="http://schemas.microsoft.com/office/powerpoint/2010/main" val="3373742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80" y="117695"/>
            <a:ext cx="11918622" cy="6554709"/>
          </a:xfrm>
        </p:spPr>
      </p:pic>
    </p:spTree>
    <p:extLst>
      <p:ext uri="{BB962C8B-B14F-4D97-AF65-F5344CB8AC3E}">
        <p14:creationId xmlns:p14="http://schemas.microsoft.com/office/powerpoint/2010/main" val="2593973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0" y="181069"/>
            <a:ext cx="11869093" cy="6518495"/>
          </a:xfrm>
        </p:spPr>
      </p:pic>
    </p:spTree>
    <p:extLst>
      <p:ext uri="{BB962C8B-B14F-4D97-AF65-F5344CB8AC3E}">
        <p14:creationId xmlns:p14="http://schemas.microsoft.com/office/powerpoint/2010/main" val="35108539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
        <p:nvSpPr>
          <p:cNvPr id="3" name="Content Placeholder 2"/>
          <p:cNvSpPr>
            <a:spLocks noGrp="1"/>
          </p:cNvSpPr>
          <p:nvPr>
            <p:ph idx="1"/>
          </p:nvPr>
        </p:nvSpPr>
        <p:spPr>
          <a:xfrm>
            <a:off x="162961" y="4725909"/>
            <a:ext cx="12029039" cy="2445943"/>
          </a:xfrm>
        </p:spPr>
        <p:txBody>
          <a:bodyPr>
            <a:normAutofit fontScale="92500" lnSpcReduction="10000"/>
          </a:bodyPr>
          <a:lstStyle/>
          <a:p>
            <a:pPr marL="0" indent="0">
              <a:buNone/>
            </a:pPr>
            <a:r>
              <a:rPr lang="en-US" sz="1700" dirty="0" smtClean="0"/>
              <a:t>  </a:t>
            </a:r>
            <a:endParaRPr lang="en-US" sz="1700" dirty="0"/>
          </a:p>
          <a:p>
            <a:pPr marL="0" indent="0">
              <a:buNone/>
            </a:pPr>
            <a:r>
              <a:rPr lang="en-US" sz="1700" dirty="0" smtClean="0"/>
              <a:t>               Day </a:t>
            </a:r>
            <a:r>
              <a:rPr lang="en-US" sz="1700" dirty="0"/>
              <a:t>structure Should be Trading range day</a:t>
            </a:r>
          </a:p>
          <a:p>
            <a:pPr marL="0" indent="0">
              <a:buNone/>
            </a:pPr>
            <a:r>
              <a:rPr lang="en-US" sz="1700" dirty="0"/>
              <a:t>               Price should retrace back </a:t>
            </a:r>
            <a:r>
              <a:rPr lang="en-US" sz="1700" dirty="0" smtClean="0"/>
              <a:t>or near or below </a:t>
            </a:r>
            <a:r>
              <a:rPr lang="en-US" sz="1700" dirty="0"/>
              <a:t>low of the day after making </a:t>
            </a:r>
            <a:r>
              <a:rPr lang="en-US" sz="1700" dirty="0" smtClean="0"/>
              <a:t>high </a:t>
            </a:r>
            <a:r>
              <a:rPr lang="en-US" sz="1700" dirty="0"/>
              <a:t>in the first one </a:t>
            </a:r>
            <a:r>
              <a:rPr lang="en-US" sz="1700" dirty="0" smtClean="0"/>
              <a:t>hour.</a:t>
            </a:r>
            <a:endParaRPr lang="en-US" sz="1700" dirty="0"/>
          </a:p>
          <a:p>
            <a:pPr marL="0" indent="0">
              <a:buNone/>
            </a:pPr>
            <a:r>
              <a:rPr lang="en-US" sz="1700" dirty="0"/>
              <a:t>               Go </a:t>
            </a:r>
            <a:r>
              <a:rPr lang="en-US" sz="1700" dirty="0" smtClean="0"/>
              <a:t>short </a:t>
            </a:r>
            <a:r>
              <a:rPr lang="en-US" sz="1700" dirty="0"/>
              <a:t>when price comes back to </a:t>
            </a:r>
            <a:r>
              <a:rPr lang="en-US" sz="1700" dirty="0" smtClean="0"/>
              <a:t>high </a:t>
            </a:r>
            <a:r>
              <a:rPr lang="en-US" sz="1700" dirty="0"/>
              <a:t>of first one </a:t>
            </a:r>
            <a:r>
              <a:rPr lang="en-US" sz="1700" dirty="0" smtClean="0"/>
              <a:t>hour</a:t>
            </a:r>
            <a:r>
              <a:rPr lang="en-US" sz="1700" b="1" dirty="0" smtClean="0"/>
              <a:t>(DON’T BE CONFUSED </a:t>
            </a:r>
            <a:r>
              <a:rPr lang="en-US" sz="1700" b="1" dirty="0"/>
              <a:t>M </a:t>
            </a:r>
            <a:r>
              <a:rPr lang="en-US" sz="1700" b="1" dirty="0" smtClean="0"/>
              <a:t>PATTERN with RETRACEMNT</a:t>
            </a:r>
            <a:r>
              <a:rPr lang="en-US" sz="1700" dirty="0" smtClean="0"/>
              <a:t>) </a:t>
            </a:r>
            <a:endParaRPr lang="en-US" sz="1700" dirty="0"/>
          </a:p>
          <a:p>
            <a:pPr marL="0" indent="0">
              <a:buNone/>
            </a:pPr>
            <a:r>
              <a:rPr lang="en-US" sz="1700" dirty="0"/>
              <a:t>               SL 1% from </a:t>
            </a:r>
            <a:r>
              <a:rPr lang="en-US" sz="1700" dirty="0" smtClean="0"/>
              <a:t>high of first one hour or above nearest pivot resistance.</a:t>
            </a:r>
            <a:endParaRPr lang="en-US" sz="1700" dirty="0"/>
          </a:p>
          <a:p>
            <a:pPr marL="0" indent="0">
              <a:buNone/>
            </a:pPr>
            <a:r>
              <a:rPr lang="en-US" sz="1700" dirty="0"/>
              <a:t>               </a:t>
            </a:r>
            <a:r>
              <a:rPr lang="en-US" sz="1700" dirty="0" smtClean="0"/>
              <a:t>Target </a:t>
            </a:r>
            <a:r>
              <a:rPr lang="en-US" sz="1700" dirty="0"/>
              <a:t> </a:t>
            </a:r>
            <a:r>
              <a:rPr lang="en-US" sz="1700" dirty="0" smtClean="0"/>
              <a:t>2R or previous swing low.</a:t>
            </a:r>
          </a:p>
          <a:p>
            <a:pPr marL="0" indent="0">
              <a:buNone/>
            </a:pPr>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07" y="353085"/>
            <a:ext cx="11190082" cy="4635373"/>
          </a:xfrm>
          <a:prstGeom prst="rect">
            <a:avLst/>
          </a:prstGeom>
        </p:spPr>
      </p:pic>
    </p:spTree>
    <p:extLst>
      <p:ext uri="{BB962C8B-B14F-4D97-AF65-F5344CB8AC3E}">
        <p14:creationId xmlns:p14="http://schemas.microsoft.com/office/powerpoint/2010/main" val="2279651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12" y="191667"/>
            <a:ext cx="10075341" cy="841928"/>
          </a:xfrm>
        </p:spPr>
        <p:txBody>
          <a:bodyPr/>
          <a:lstStyle/>
          <a:p>
            <a:r>
              <a:rPr lang="en-US" sz="3600" dirty="0" smtClean="0"/>
              <a:t>Basics and types of Pivot Points</a:t>
            </a:r>
            <a:endParaRPr lang="en-US" sz="3600" dirty="0"/>
          </a:p>
        </p:txBody>
      </p:sp>
      <p:sp>
        <p:nvSpPr>
          <p:cNvPr id="3" name="Content Placeholder 2"/>
          <p:cNvSpPr>
            <a:spLocks noGrp="1"/>
          </p:cNvSpPr>
          <p:nvPr>
            <p:ph idx="1"/>
          </p:nvPr>
        </p:nvSpPr>
        <p:spPr>
          <a:xfrm>
            <a:off x="153912" y="980774"/>
            <a:ext cx="11760450" cy="5644086"/>
          </a:xfrm>
        </p:spPr>
        <p:txBody>
          <a:bodyPr>
            <a:normAutofit/>
          </a:bodyPr>
          <a:lstStyle/>
          <a:p>
            <a:pPr marL="0" indent="0">
              <a:buNone/>
            </a:pPr>
            <a:r>
              <a:rPr lang="en-US" b="1" dirty="0" smtClean="0"/>
              <a:t>Pivot </a:t>
            </a:r>
            <a:r>
              <a:rPr lang="en-US" b="1" dirty="0"/>
              <a:t>point (PP) </a:t>
            </a:r>
            <a:r>
              <a:rPr lang="en-US" sz="1800" dirty="0"/>
              <a:t>= </a:t>
            </a:r>
            <a:r>
              <a:rPr lang="en-US" sz="1800" dirty="0" smtClean="0"/>
              <a:t>(previous High </a:t>
            </a:r>
            <a:r>
              <a:rPr lang="en-US" sz="1800" dirty="0"/>
              <a:t>+ </a:t>
            </a:r>
            <a:r>
              <a:rPr lang="en-US" sz="1800" dirty="0" smtClean="0"/>
              <a:t>previous Low </a:t>
            </a:r>
            <a:r>
              <a:rPr lang="en-US" sz="1800" dirty="0"/>
              <a:t>+ </a:t>
            </a:r>
            <a:r>
              <a:rPr lang="en-US" sz="1800" dirty="0" smtClean="0"/>
              <a:t>previous Close</a:t>
            </a:r>
            <a:r>
              <a:rPr lang="en-US" sz="1800" dirty="0"/>
              <a:t>) / </a:t>
            </a:r>
            <a:r>
              <a:rPr lang="en-US" sz="1800" dirty="0" smtClean="0"/>
              <a:t>3</a:t>
            </a:r>
          </a:p>
          <a:p>
            <a:pPr marL="0" indent="0">
              <a:buNone/>
            </a:pPr>
            <a:r>
              <a:rPr lang="en-US" sz="1800" b="1" dirty="0" smtClean="0"/>
              <a:t>(</a:t>
            </a:r>
            <a:r>
              <a:rPr lang="en-US" sz="1800" b="1" dirty="0"/>
              <a:t>R1) </a:t>
            </a:r>
            <a:r>
              <a:rPr lang="en-US" sz="1800" dirty="0"/>
              <a:t>= (2 x PP) – </a:t>
            </a:r>
            <a:r>
              <a:rPr lang="en-US" sz="1800" dirty="0" smtClean="0"/>
              <a:t>Low</a:t>
            </a:r>
          </a:p>
          <a:p>
            <a:pPr marL="0" indent="0">
              <a:buNone/>
            </a:pPr>
            <a:r>
              <a:rPr lang="en-US" sz="1800" b="1" dirty="0" smtClean="0"/>
              <a:t>(</a:t>
            </a:r>
            <a:r>
              <a:rPr lang="en-US" sz="1800" b="1" dirty="0"/>
              <a:t>S1) </a:t>
            </a:r>
            <a:r>
              <a:rPr lang="en-US" sz="1800" dirty="0"/>
              <a:t>= (2 x PP) – </a:t>
            </a:r>
            <a:r>
              <a:rPr lang="en-US" sz="1800" dirty="0" smtClean="0"/>
              <a:t>High</a:t>
            </a:r>
          </a:p>
          <a:p>
            <a:pPr marL="0" indent="0">
              <a:buNone/>
            </a:pPr>
            <a:r>
              <a:rPr lang="en-US" sz="1800" b="1" dirty="0" smtClean="0"/>
              <a:t>(</a:t>
            </a:r>
            <a:r>
              <a:rPr lang="en-US" sz="1800" b="1" dirty="0"/>
              <a:t>R2) </a:t>
            </a:r>
            <a:r>
              <a:rPr lang="en-US" sz="1800" dirty="0"/>
              <a:t>= PP + (High – Low</a:t>
            </a:r>
            <a:r>
              <a:rPr lang="en-US" sz="1800" dirty="0" smtClean="0"/>
              <a:t>)</a:t>
            </a:r>
          </a:p>
          <a:p>
            <a:pPr marL="0" indent="0">
              <a:buNone/>
            </a:pPr>
            <a:r>
              <a:rPr lang="en-US" sz="1800" b="1" dirty="0" smtClean="0"/>
              <a:t>(</a:t>
            </a:r>
            <a:r>
              <a:rPr lang="en-US" sz="1800" b="1" dirty="0"/>
              <a:t>S2) </a:t>
            </a:r>
            <a:r>
              <a:rPr lang="en-US" sz="1800" dirty="0"/>
              <a:t>= PP – (High – Low</a:t>
            </a:r>
            <a:r>
              <a:rPr lang="en-US" sz="1800" dirty="0" smtClean="0"/>
              <a:t>)</a:t>
            </a:r>
          </a:p>
          <a:p>
            <a:pPr marL="0" indent="0">
              <a:buNone/>
            </a:pPr>
            <a:r>
              <a:rPr lang="en-US" sz="1800" b="1" dirty="0" smtClean="0"/>
              <a:t>(</a:t>
            </a:r>
            <a:r>
              <a:rPr lang="en-US" sz="1800" b="1" dirty="0"/>
              <a:t>R3) </a:t>
            </a:r>
            <a:r>
              <a:rPr lang="en-US" sz="1800" dirty="0"/>
              <a:t>= High + 2(PP – Low</a:t>
            </a:r>
            <a:r>
              <a:rPr lang="en-US" sz="1800" dirty="0" smtClean="0"/>
              <a:t>)</a:t>
            </a:r>
          </a:p>
          <a:p>
            <a:pPr marL="0" indent="0">
              <a:buNone/>
            </a:pPr>
            <a:r>
              <a:rPr lang="en-US" sz="1800" b="1" dirty="0" smtClean="0"/>
              <a:t>(</a:t>
            </a:r>
            <a:r>
              <a:rPr lang="en-US" sz="1800" b="1" dirty="0"/>
              <a:t>S3) </a:t>
            </a:r>
            <a:r>
              <a:rPr lang="en-US" sz="1800" dirty="0"/>
              <a:t>= Low – 2(High – PP</a:t>
            </a:r>
            <a:r>
              <a:rPr lang="en-US" sz="1800" dirty="0" smtClean="0"/>
              <a:t>)</a:t>
            </a:r>
            <a:endParaRPr lang="en-US" sz="2600" dirty="0" smtClean="0"/>
          </a:p>
          <a:p>
            <a:pPr marL="0" indent="0">
              <a:buNone/>
            </a:pPr>
            <a:r>
              <a:rPr lang="en-US" dirty="0"/>
              <a:t>Same calculation for </a:t>
            </a:r>
            <a:r>
              <a:rPr lang="en-US" dirty="0" smtClean="0"/>
              <a:t>daily/ </a:t>
            </a:r>
            <a:r>
              <a:rPr lang="en-US" dirty="0"/>
              <a:t>weekly/monthly/yearly</a:t>
            </a:r>
            <a:r>
              <a:rPr lang="en-US" dirty="0" smtClean="0"/>
              <a:t>.</a:t>
            </a:r>
          </a:p>
          <a:p>
            <a:pPr marL="0" indent="0">
              <a:buNone/>
            </a:pPr>
            <a:endParaRPr lang="en-US" dirty="0" smtClean="0"/>
          </a:p>
          <a:p>
            <a:pPr marL="0" indent="0">
              <a:buNone/>
            </a:pPr>
            <a:r>
              <a:rPr lang="en-US" b="1" dirty="0" smtClean="0"/>
              <a:t>Formula for CPR (central pivot range)</a:t>
            </a:r>
          </a:p>
          <a:p>
            <a:pPr marL="0" indent="0">
              <a:buNone/>
            </a:pPr>
            <a:r>
              <a:rPr lang="en-US" dirty="0"/>
              <a:t>Pivot= (High + Low+ Close)/</a:t>
            </a:r>
            <a:r>
              <a:rPr lang="en-US" dirty="0" smtClean="0"/>
              <a:t>3</a:t>
            </a:r>
          </a:p>
          <a:p>
            <a:pPr marL="0" indent="0">
              <a:buNone/>
            </a:pPr>
            <a:r>
              <a:rPr lang="en-US" dirty="0" smtClean="0"/>
              <a:t>BCPR=(High + Low)/2</a:t>
            </a:r>
          </a:p>
          <a:p>
            <a:pPr marL="0" indent="0">
              <a:buNone/>
            </a:pPr>
            <a:r>
              <a:rPr lang="en-US" dirty="0"/>
              <a:t>TCPR = (Pivot – BCPR)+ Pivot</a:t>
            </a:r>
          </a:p>
          <a:p>
            <a:pPr marL="0" indent="0">
              <a:buNone/>
            </a:pPr>
            <a:endParaRPr lang="en-US" dirty="0" smtClean="0"/>
          </a:p>
          <a:p>
            <a:pPr marL="0" indent="0">
              <a:buNone/>
            </a:pPr>
            <a:endParaRPr lang="en-US" dirty="0"/>
          </a:p>
          <a:p>
            <a:pPr marL="0" indent="0">
              <a:buNone/>
            </a:pPr>
            <a:endParaRPr lang="en-US" sz="2600" dirty="0" smtClean="0"/>
          </a:p>
          <a:p>
            <a:pPr marL="0" indent="0">
              <a:buNone/>
            </a:pPr>
            <a:endParaRPr lang="en-US" sz="2300" dirty="0" smtClean="0"/>
          </a:p>
          <a:p>
            <a:pPr marL="0" indent="0">
              <a:buNone/>
            </a:pPr>
            <a:endParaRPr lang="en-US" sz="2600" dirty="0"/>
          </a:p>
          <a:p>
            <a:pPr marL="0" indent="0">
              <a:buNone/>
            </a:pPr>
            <a:endParaRPr lang="en-US" dirty="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spTree>
    <p:extLst>
      <p:ext uri="{BB962C8B-B14F-4D97-AF65-F5344CB8AC3E}">
        <p14:creationId xmlns:p14="http://schemas.microsoft.com/office/powerpoint/2010/main" val="503708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37" y="144855"/>
            <a:ext cx="11841932" cy="6509441"/>
          </a:xfrm>
        </p:spPr>
      </p:pic>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32173417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6" y="99587"/>
            <a:ext cx="11959628" cy="6627137"/>
          </a:xfrm>
        </p:spPr>
      </p:pic>
    </p:spTree>
    <p:extLst>
      <p:ext uri="{BB962C8B-B14F-4D97-AF65-F5344CB8AC3E}">
        <p14:creationId xmlns:p14="http://schemas.microsoft.com/office/powerpoint/2010/main" val="13503019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25" y="0"/>
            <a:ext cx="9942192" cy="678965"/>
          </a:xfrm>
        </p:spPr>
        <p:txBody>
          <a:bodyPr/>
          <a:lstStyle/>
          <a:p>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25" y="125128"/>
            <a:ext cx="11866030" cy="6662207"/>
          </a:xfrm>
        </p:spPr>
      </p:pic>
    </p:spTree>
    <p:extLst>
      <p:ext uri="{BB962C8B-B14F-4D97-AF65-F5344CB8AC3E}">
        <p14:creationId xmlns:p14="http://schemas.microsoft.com/office/powerpoint/2010/main" val="27815834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95" y="108641"/>
            <a:ext cx="11986788" cy="6654297"/>
          </a:xfrm>
        </p:spPr>
      </p:pic>
    </p:spTree>
    <p:extLst>
      <p:ext uri="{BB962C8B-B14F-4D97-AF65-F5344CB8AC3E}">
        <p14:creationId xmlns:p14="http://schemas.microsoft.com/office/powerpoint/2010/main" val="12543461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440" y="2758506"/>
            <a:ext cx="11262511" cy="4390932"/>
          </a:xfrm>
        </p:spPr>
        <p:txBody>
          <a:bodyPr>
            <a:normAutofit fontScale="400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   </a:t>
            </a:r>
          </a:p>
          <a:p>
            <a:pPr marL="0" indent="0">
              <a:buNone/>
            </a:pPr>
            <a:endParaRPr lang="en-US" sz="1800" dirty="0" smtClean="0"/>
          </a:p>
          <a:p>
            <a:pPr marL="0" indent="0">
              <a:buNone/>
            </a:pPr>
            <a:endParaRPr lang="en-US" sz="1800" dirty="0" smtClean="0"/>
          </a:p>
          <a:p>
            <a:pPr marL="0" indent="0">
              <a:buNone/>
            </a:pPr>
            <a:r>
              <a:rPr lang="en-US" sz="1800" dirty="0" smtClean="0"/>
              <a:t> </a:t>
            </a:r>
            <a:endParaRPr lang="en-US" sz="4000" dirty="0" smtClean="0"/>
          </a:p>
          <a:p>
            <a:pPr marL="0" indent="0">
              <a:buNone/>
            </a:pPr>
            <a:r>
              <a:rPr lang="en-US" sz="4000" dirty="0" smtClean="0"/>
              <a:t> Rule     Just opposite of M reversal</a:t>
            </a:r>
          </a:p>
          <a:p>
            <a:pPr marL="0" indent="0">
              <a:buNone/>
            </a:pPr>
            <a:r>
              <a:rPr lang="en-US" sz="4000" dirty="0" smtClean="0"/>
              <a:t>               Day </a:t>
            </a:r>
            <a:r>
              <a:rPr lang="en-US" sz="4000" dirty="0"/>
              <a:t>structure Should be </a:t>
            </a:r>
            <a:r>
              <a:rPr lang="en-US" sz="4000" dirty="0" smtClean="0"/>
              <a:t>Trading </a:t>
            </a:r>
            <a:r>
              <a:rPr lang="en-US" sz="4000" dirty="0"/>
              <a:t>range </a:t>
            </a:r>
            <a:r>
              <a:rPr lang="en-US" sz="4000" dirty="0" smtClean="0"/>
              <a:t>day.</a:t>
            </a:r>
            <a:endParaRPr lang="en-US" sz="4000" dirty="0"/>
          </a:p>
          <a:p>
            <a:pPr marL="0" indent="0">
              <a:buNone/>
            </a:pPr>
            <a:r>
              <a:rPr lang="en-US" sz="4000" dirty="0"/>
              <a:t>               Price should retrace back to </a:t>
            </a:r>
            <a:r>
              <a:rPr lang="en-US" sz="4000" dirty="0" smtClean="0"/>
              <a:t>low </a:t>
            </a:r>
            <a:r>
              <a:rPr lang="en-US" sz="4000" dirty="0"/>
              <a:t>of the day after making </a:t>
            </a:r>
            <a:r>
              <a:rPr lang="en-US" sz="4000" dirty="0" smtClean="0"/>
              <a:t>high in the </a:t>
            </a:r>
            <a:r>
              <a:rPr lang="en-US" sz="4000" dirty="0"/>
              <a:t>first one hour</a:t>
            </a:r>
          </a:p>
          <a:p>
            <a:pPr marL="0" indent="0">
              <a:buNone/>
            </a:pPr>
            <a:r>
              <a:rPr lang="en-US" sz="4000" dirty="0"/>
              <a:t>               Go </a:t>
            </a:r>
            <a:r>
              <a:rPr lang="en-US" sz="4000" dirty="0" smtClean="0"/>
              <a:t>long </a:t>
            </a:r>
            <a:r>
              <a:rPr lang="en-US" sz="4000" dirty="0"/>
              <a:t>when price comes back to </a:t>
            </a:r>
            <a:r>
              <a:rPr lang="en-US" sz="4000" dirty="0" smtClean="0"/>
              <a:t>low </a:t>
            </a:r>
            <a:r>
              <a:rPr lang="en-US" sz="4000" dirty="0"/>
              <a:t>of first one </a:t>
            </a:r>
            <a:r>
              <a:rPr lang="en-US" sz="4000" dirty="0" smtClean="0"/>
              <a:t>hour</a:t>
            </a:r>
            <a:endParaRPr lang="en-US" sz="4000" dirty="0"/>
          </a:p>
          <a:p>
            <a:pPr marL="0" indent="0">
              <a:buNone/>
            </a:pPr>
            <a:r>
              <a:rPr lang="en-US" sz="4000" dirty="0"/>
              <a:t>               SL 1% from entry or </a:t>
            </a:r>
            <a:r>
              <a:rPr lang="en-US" sz="4000" dirty="0" smtClean="0"/>
              <a:t>below nearest pivot </a:t>
            </a:r>
            <a:r>
              <a:rPr lang="en-US" sz="4000" dirty="0"/>
              <a:t>support and Target 2R or previous swing high</a:t>
            </a:r>
          </a:p>
          <a:p>
            <a:pPr marL="0" indent="0">
              <a:buNone/>
            </a:pPr>
            <a:endParaRPr lang="en-US" sz="1600" dirty="0"/>
          </a:p>
          <a:p>
            <a:pPr marL="0" indent="0">
              <a:buNone/>
            </a:pPr>
            <a:r>
              <a:rPr lang="en-US" sz="1600" dirty="0" smtClean="0"/>
              <a:t>               </a:t>
            </a:r>
            <a:r>
              <a:rPr lang="en-US" dirty="0" smtClean="0"/>
              <a:t>               </a:t>
            </a:r>
            <a:endParaRPr lang="en-US" dirty="0"/>
          </a:p>
        </p:txBody>
      </p:sp>
      <p:sp>
        <p:nvSpPr>
          <p:cNvPr id="4" name="TextBox 3"/>
          <p:cNvSpPr txBox="1"/>
          <p:nvPr/>
        </p:nvSpPr>
        <p:spPr>
          <a:xfrm>
            <a:off x="9560460" y="6111090"/>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88" y="126747"/>
            <a:ext cx="11181030" cy="4753071"/>
          </a:xfrm>
          <a:prstGeom prst="rect">
            <a:avLst/>
          </a:prstGeom>
        </p:spPr>
      </p:pic>
    </p:spTree>
    <p:extLst>
      <p:ext uri="{BB962C8B-B14F-4D97-AF65-F5344CB8AC3E}">
        <p14:creationId xmlns:p14="http://schemas.microsoft.com/office/powerpoint/2010/main" val="5814338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69" y="144855"/>
            <a:ext cx="11961853" cy="6599977"/>
          </a:xfrm>
        </p:spPr>
      </p:pic>
    </p:spTree>
    <p:extLst>
      <p:ext uri="{BB962C8B-B14F-4D97-AF65-F5344CB8AC3E}">
        <p14:creationId xmlns:p14="http://schemas.microsoft.com/office/powerpoint/2010/main" val="6973599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46" y="126750"/>
            <a:ext cx="11896255" cy="6618082"/>
          </a:xfrm>
        </p:spPr>
      </p:pic>
    </p:spTree>
    <p:extLst>
      <p:ext uri="{BB962C8B-B14F-4D97-AF65-F5344CB8AC3E}">
        <p14:creationId xmlns:p14="http://schemas.microsoft.com/office/powerpoint/2010/main" val="15428368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70" y="108642"/>
            <a:ext cx="11907532" cy="6590922"/>
          </a:xfrm>
        </p:spPr>
      </p:pic>
    </p:spTree>
    <p:extLst>
      <p:ext uri="{BB962C8B-B14F-4D97-AF65-F5344CB8AC3E}">
        <p14:creationId xmlns:p14="http://schemas.microsoft.com/office/powerpoint/2010/main" val="20753816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55" y="172016"/>
            <a:ext cx="11959627" cy="6527548"/>
          </a:xfrm>
        </p:spPr>
      </p:pic>
    </p:spTree>
    <p:extLst>
      <p:ext uri="{BB962C8B-B14F-4D97-AF65-F5344CB8AC3E}">
        <p14:creationId xmlns:p14="http://schemas.microsoft.com/office/powerpoint/2010/main" val="40334779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092" y="1163110"/>
            <a:ext cx="11872488" cy="6142776"/>
          </a:xfrm>
        </p:spPr>
        <p:txBody>
          <a:bodyPr>
            <a:normAutofit/>
          </a:bodyPr>
          <a:lstStyle/>
          <a:p>
            <a:pPr marL="0" indent="0">
              <a:buNone/>
            </a:pPr>
            <a:endParaRPr lang="en-US" dirty="0"/>
          </a:p>
          <a:p>
            <a:pPr marL="0" indent="0">
              <a:buNone/>
            </a:pPr>
            <a:r>
              <a:rPr lang="en-US" sz="1900" dirty="0" smtClean="0"/>
              <a:t>             </a:t>
            </a:r>
            <a:endParaRPr lang="en-US" sz="1900" dirty="0"/>
          </a:p>
          <a:p>
            <a:pPr marL="0" indent="0">
              <a:buNone/>
            </a:pPr>
            <a:endParaRPr lang="en-US" sz="1900" dirty="0"/>
          </a:p>
          <a:p>
            <a:endParaRPr lang="en-US" sz="1900" dirty="0"/>
          </a:p>
          <a:p>
            <a:endParaRPr lang="en-US" sz="1900" dirty="0"/>
          </a:p>
          <a:p>
            <a:pPr marL="0" indent="0">
              <a:buNone/>
            </a:pPr>
            <a:endParaRPr lang="en-US" sz="1900" dirty="0"/>
          </a:p>
          <a:p>
            <a:endParaRPr lang="en-US" sz="1900" dirty="0"/>
          </a:p>
          <a:p>
            <a:pPr>
              <a:buFont typeface="Wingdings" panose="05000000000000000000" pitchFamily="2" charset="2"/>
              <a:buChar char="Ø"/>
            </a:pPr>
            <a:endParaRPr lang="en-US" sz="1700" dirty="0" smtClean="0"/>
          </a:p>
          <a:p>
            <a:pPr>
              <a:buFont typeface="Wingdings" panose="05000000000000000000" pitchFamily="2" charset="2"/>
              <a:buChar char="Ø"/>
            </a:pPr>
            <a:endParaRPr lang="en-US" sz="1700" dirty="0" smtClean="0"/>
          </a:p>
          <a:p>
            <a:pPr>
              <a:buFont typeface="Wingdings" panose="05000000000000000000" pitchFamily="2" charset="2"/>
              <a:buChar char="Ø"/>
            </a:pPr>
            <a:r>
              <a:rPr lang="en-US" sz="1600" dirty="0" smtClean="0"/>
              <a:t>First </a:t>
            </a:r>
            <a:r>
              <a:rPr lang="en-US" sz="1600" dirty="0"/>
              <a:t>5 min candle(opening candle) should be big red candle</a:t>
            </a:r>
          </a:p>
          <a:p>
            <a:pPr>
              <a:buFont typeface="Wingdings" panose="05000000000000000000" pitchFamily="2" charset="2"/>
              <a:buChar char="Ø"/>
            </a:pPr>
            <a:r>
              <a:rPr lang="en-US" sz="1600" dirty="0" smtClean="0"/>
              <a:t>Take long </a:t>
            </a:r>
            <a:r>
              <a:rPr lang="en-US" sz="1600" dirty="0"/>
              <a:t>trade </a:t>
            </a:r>
            <a:r>
              <a:rPr lang="en-US" sz="1600" dirty="0" smtClean="0"/>
              <a:t>if </a:t>
            </a:r>
            <a:r>
              <a:rPr lang="en-US" sz="1600" dirty="0"/>
              <a:t>price </a:t>
            </a:r>
            <a:r>
              <a:rPr lang="en-US" sz="1600" dirty="0" smtClean="0"/>
              <a:t>breaks out high </a:t>
            </a:r>
            <a:r>
              <a:rPr lang="en-US" sz="1600" dirty="0"/>
              <a:t>of the first 5 min. </a:t>
            </a:r>
            <a:r>
              <a:rPr lang="en-US" sz="1600" dirty="0" smtClean="0"/>
              <a:t>candle, RED candle can be from previous day also which was not broken. </a:t>
            </a:r>
          </a:p>
          <a:p>
            <a:pPr>
              <a:buFont typeface="Wingdings" panose="05000000000000000000" pitchFamily="2" charset="2"/>
              <a:buChar char="Ø"/>
            </a:pPr>
            <a:r>
              <a:rPr lang="en-US" sz="1600" dirty="0" smtClean="0"/>
              <a:t>High </a:t>
            </a:r>
            <a:r>
              <a:rPr lang="en-US" sz="1600" dirty="0"/>
              <a:t>probability trade, if </a:t>
            </a:r>
            <a:r>
              <a:rPr lang="en-US" sz="1600" dirty="0" smtClean="0"/>
              <a:t>breakout happens in opening(for previous day RED candle) or late afternoons(for current day candle)</a:t>
            </a:r>
            <a:endParaRPr lang="en-US" sz="1600" dirty="0"/>
          </a:p>
          <a:p>
            <a:pPr>
              <a:buFont typeface="Wingdings" panose="05000000000000000000" pitchFamily="2" charset="2"/>
              <a:buChar char="Ø"/>
            </a:pPr>
            <a:r>
              <a:rPr lang="en-US" sz="1600" dirty="0"/>
              <a:t>SL (stop loss) should be 1R or </a:t>
            </a:r>
            <a:r>
              <a:rPr lang="en-US" sz="1600" dirty="0" smtClean="0"/>
              <a:t>below breakout candle, </a:t>
            </a:r>
            <a:r>
              <a:rPr lang="en-US" sz="1600" dirty="0"/>
              <a:t>whichever is lower.  TGT is </a:t>
            </a:r>
            <a:r>
              <a:rPr lang="en-US" sz="1600" dirty="0" smtClean="0"/>
              <a:t>2R or more.</a:t>
            </a:r>
            <a:endParaRPr lang="en-US" sz="1600" dirty="0"/>
          </a:p>
          <a:p>
            <a:pPr marL="0" indent="0">
              <a:buNone/>
            </a:pPr>
            <a:endParaRPr lang="en-US" dirty="0"/>
          </a:p>
        </p:txBody>
      </p:sp>
      <p:sp>
        <p:nvSpPr>
          <p:cNvPr id="4" name="TextBox 3"/>
          <p:cNvSpPr txBox="1"/>
          <p:nvPr/>
        </p:nvSpPr>
        <p:spPr>
          <a:xfrm>
            <a:off x="9838098" y="6310266"/>
            <a:ext cx="2353902" cy="400110"/>
          </a:xfrm>
          <a:prstGeom prst="rect">
            <a:avLst/>
          </a:prstGeom>
          <a:noFill/>
        </p:spPr>
        <p:txBody>
          <a:bodyPr wrap="square" rtlCol="0">
            <a:spAutoFit/>
          </a:bodyPr>
          <a:lstStyle/>
          <a:p>
            <a:r>
              <a:rPr lang="en-US" sz="2000" dirty="0"/>
              <a:t>p</a:t>
            </a:r>
            <a:r>
              <a:rPr lang="en-US" sz="2000" dirty="0" smtClean="0"/>
              <a:t>ivotcall.com</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71" y="121088"/>
            <a:ext cx="10719302" cy="4698749"/>
          </a:xfrm>
          <a:prstGeom prst="rect">
            <a:avLst/>
          </a:prstGeom>
        </p:spPr>
      </p:pic>
    </p:spTree>
    <p:extLst>
      <p:ext uri="{BB962C8B-B14F-4D97-AF65-F5344CB8AC3E}">
        <p14:creationId xmlns:p14="http://schemas.microsoft.com/office/powerpoint/2010/main" val="22910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8089</TotalTime>
  <Words>4639</Words>
  <Application>Microsoft Office PowerPoint</Application>
  <PresentationFormat>Widescreen</PresentationFormat>
  <Paragraphs>657</Paragraphs>
  <Slides>140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Arial</vt:lpstr>
      <vt:lpstr>Century Gothic</vt:lpstr>
      <vt:lpstr>Wingdings</vt:lpstr>
      <vt:lpstr>Wingdings 3</vt:lpstr>
      <vt:lpstr>Ion</vt:lpstr>
      <vt:lpstr>DAY TRADING WITH PIVOT POINTS  &amp; PRICE ACTION</vt:lpstr>
      <vt:lpstr>Introduction</vt:lpstr>
      <vt:lpstr>WEBINAR CONTENTS</vt:lpstr>
      <vt:lpstr>WEBINAR CONTENTS</vt:lpstr>
      <vt:lpstr>MY DAY TRDAING INSPIRATIONAL GURUS</vt:lpstr>
      <vt:lpstr>One can Start with these three…</vt:lpstr>
      <vt:lpstr>                       SESSION -1 </vt:lpstr>
      <vt:lpstr>Why Pivot points are important in  Day Trading</vt:lpstr>
      <vt:lpstr>Basics and types of Pivot Points</vt:lpstr>
      <vt:lpstr>Secrets of Pivots in Day Trading</vt:lpstr>
      <vt:lpstr>Secrets of Pivots in Day Trading</vt:lpstr>
      <vt:lpstr>conventional pivots VS chart with multiple pivots</vt:lpstr>
      <vt:lpstr>CPR on daily chart (with Virgin CPR)</vt:lpstr>
      <vt:lpstr>CPR on daily chart</vt:lpstr>
      <vt:lpstr>Price staying above CPR on uptrend (most of the time)</vt:lpstr>
      <vt:lpstr>Basics of Price action </vt:lpstr>
      <vt:lpstr>3 Important candle sticks in Day Trading</vt:lpstr>
      <vt:lpstr>How to prepare yourself and your chart before market open</vt:lpstr>
      <vt:lpstr>Important levels on your chart for Day Trading</vt:lpstr>
      <vt:lpstr>CHART WITH IMPORTANT ZONES MARKED(30 min)</vt:lpstr>
      <vt:lpstr>CHART WITH IMPORTANT ZONES MARKED(5 min)</vt:lpstr>
      <vt:lpstr>PowerPoint Presentation</vt:lpstr>
      <vt:lpstr>CHART WITH IMPORTANT ZONES MARKED</vt:lpstr>
      <vt:lpstr>GAPS EVANTUALLY GETS FILLED</vt:lpstr>
      <vt:lpstr>PowerPoint Presentation</vt:lpstr>
      <vt:lpstr>Nifty &amp; Bank Nifty on Split Screen </vt:lpstr>
      <vt:lpstr>Using Trading view software for Day Trading</vt:lpstr>
      <vt:lpstr>PowerPoint Presentation</vt:lpstr>
      <vt:lpstr>PowerPoint Presentation</vt:lpstr>
      <vt:lpstr>                         SESSION -2 </vt:lpstr>
      <vt:lpstr>Important points to remember about my 15 day trading patterns</vt:lpstr>
      <vt:lpstr> MY 15 DAY TRADING PATTERNS &amp; STRATEGIES </vt:lpstr>
      <vt:lpstr>SCALPING PATTERNS &amp; BREAKOUT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OPEN DRIVE VS GAP UP REJ VS EVENING 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SL(stop loss) method in day trading </vt:lpstr>
      <vt:lpstr>ATR Method</vt:lpstr>
      <vt:lpstr>Placing SL below/above important pivots like weekly/Monthly pivots </vt:lpstr>
      <vt:lpstr>Placing above or below PDH, PDL</vt:lpstr>
      <vt:lpstr>Placing SL above or below CPR</vt:lpstr>
      <vt:lpstr>Placing below or above 20 EMA only if it is in trending mode(up or down) </vt:lpstr>
      <vt:lpstr>Secrets of using moving averages in Day Trading</vt:lpstr>
      <vt:lpstr>Moving averages in Day Trading (8EMA on 5 min)</vt:lpstr>
      <vt:lpstr>Moving averages in Day Trading (8EMA on 5 min)</vt:lpstr>
      <vt:lpstr>Moving averages in Day Trading (20 EMA on 5 min)</vt:lpstr>
      <vt:lpstr>Moving averages in Day Trading (20 EMA on 5 min)</vt:lpstr>
      <vt:lpstr>Moving averages in Day Trading (20 EMA on daily)</vt:lpstr>
      <vt:lpstr>  How do I select option strike</vt:lpstr>
      <vt:lpstr>ONLINE QUIZ-GUESS THE PATTERN</vt:lpstr>
      <vt:lpstr>PowerPoint Presentation</vt:lpstr>
      <vt:lpstr>PowerPoint Presentation</vt:lpstr>
      <vt:lpstr>PowerPoint Presentation</vt:lpstr>
      <vt:lpstr>PowerPoint Presentation</vt:lpstr>
      <vt:lpstr>PowerPoint Presentation</vt:lpstr>
      <vt:lpstr>                       SESSION -3 </vt:lpstr>
      <vt:lpstr>Importance of Risk Reward in Trading</vt:lpstr>
      <vt:lpstr>Importance of Risk Reward in Trading</vt:lpstr>
      <vt:lpstr>Position Sizing in Trading</vt:lpstr>
      <vt:lpstr>Position Sizing in Trading</vt:lpstr>
      <vt:lpstr>5 Rules of Risk Management</vt:lpstr>
      <vt:lpstr>Preparing and maintaining Trading Journal</vt:lpstr>
      <vt:lpstr>                  SESSION -4</vt:lpstr>
      <vt:lpstr>Why Trading Psychology most important in Trading</vt:lpstr>
      <vt:lpstr>Powerful ways to control emotion during Trading</vt:lpstr>
      <vt:lpstr>Powerful ways to control emotion during Trading </vt:lpstr>
      <vt:lpstr>Top reasons behind my Trading success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TRADING WITH PIVOT POINTS  &amp; PRICE ACTION</dc:title>
  <dc:creator>Vikram</dc:creator>
  <cp:lastModifiedBy>vikram prabhu</cp:lastModifiedBy>
  <cp:revision>435</cp:revision>
  <dcterms:created xsi:type="dcterms:W3CDTF">2019-06-03T03:19:53Z</dcterms:created>
  <dcterms:modified xsi:type="dcterms:W3CDTF">2019-09-15T17:24:34Z</dcterms:modified>
</cp:coreProperties>
</file>